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88" r:id="rId4"/>
    <p:sldId id="258" r:id="rId5"/>
    <p:sldId id="259" r:id="rId6"/>
    <p:sldId id="261" r:id="rId7"/>
    <p:sldId id="277" r:id="rId8"/>
    <p:sldId id="274" r:id="rId9"/>
    <p:sldId id="276" r:id="rId10"/>
    <p:sldId id="280" r:id="rId11"/>
    <p:sldId id="295" r:id="rId12"/>
    <p:sldId id="282" r:id="rId13"/>
    <p:sldId id="304" r:id="rId14"/>
    <p:sldId id="284" r:id="rId15"/>
    <p:sldId id="286" r:id="rId16"/>
    <p:sldId id="305" r:id="rId17"/>
    <p:sldId id="307" r:id="rId18"/>
    <p:sldId id="312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04B2CF-E235-4F72-A299-6BD3F6004F83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DB359-DD53-4F5B-B1CE-AC9FEE2490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810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노이즈가 많이 </a:t>
            </a:r>
            <a:r>
              <a:rPr lang="ko-KR" altLang="en-US" dirty="0" err="1"/>
              <a:t>낄땐</a:t>
            </a:r>
            <a:r>
              <a:rPr lang="en-US" altLang="ko-KR" dirty="0"/>
              <a:t>? One Hot encoding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69D168-FE99-4DD7-9AB0-32A036EB037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745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Stacking</a:t>
            </a:r>
            <a:r>
              <a:rPr lang="ko-KR" altLang="en-US" dirty="0"/>
              <a:t>에 사용하고 싶을 때</a:t>
            </a:r>
            <a:r>
              <a:rPr lang="en-US" altLang="ko-KR" dirty="0"/>
              <a:t>, Overfitting </a:t>
            </a:r>
            <a:r>
              <a:rPr lang="ko-KR" altLang="en-US" dirty="0"/>
              <a:t>사용되는 모델</a:t>
            </a:r>
            <a:r>
              <a:rPr lang="en-US" altLang="ko-KR" dirty="0"/>
              <a:t>.. </a:t>
            </a:r>
            <a:r>
              <a:rPr lang="en-US" altLang="ko-KR" dirty="0" err="1"/>
              <a:t>Optuna</a:t>
            </a:r>
            <a:r>
              <a:rPr lang="en-US" altLang="ko-KR" dirty="0"/>
              <a:t>, </a:t>
            </a:r>
            <a:r>
              <a:rPr lang="en-US" altLang="ko-KR" dirty="0" err="1"/>
              <a:t>hyperopt</a:t>
            </a:r>
            <a:endParaRPr lang="en-US" altLang="ko-KR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69D168-FE99-4DD7-9AB0-32A036EB037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720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0B8A5-FE5C-4677-A85D-A3D452FBBC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F13ABC-E93D-495A-B451-9AEE3C6724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7EFCAE-700B-496E-8AEE-F4E5D4410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D7E0D7-EEBC-49DA-9745-63A72ECDB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042E9-03C4-44EE-9FAD-95A903663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474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F4CBF0-4DBF-4689-855C-15F088C0D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A1F0A4-655C-44FB-8DEA-0D1947C66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86A169-E484-4595-ABE5-812A9738F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F0EEE6-7D97-4ABA-98D0-B86181CF2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758A54-FA04-4EAE-B317-C031ABEDD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898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91C934-A024-48EB-B464-05E0139563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1B30B9-E684-4102-A11A-072F4D2909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37DE14-9EDB-48FC-BF8B-3B8EA40E4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5B5EE7-BF03-4506-B326-38B9275C5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C507FD-7238-4EAE-A3A7-20043692B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683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A1E432-E761-4681-B86C-DB183567E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8D645B-B43B-41E6-8120-02134B58F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CCFBD1-68FD-49E0-8557-017A3F9D5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566FB7-AA42-4BCD-AB2C-C48FB086F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9FA414-E3A6-41C2-AE37-15263C1C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664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6A153-D9CE-4788-AD34-DD2B3E381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EF9314-3BB9-430A-8507-3F44B8B8D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870C39-8A9D-42D0-9B83-F9E594EF4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2C8166-E1E9-4712-A24A-C731ABF08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B900A4-49E6-414D-BE69-7694364A6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4292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548AB2-EF17-4373-8D23-DC5116933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8F25DE-3E8D-4668-ACA5-2B51401F6C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41CC39-96E5-4932-ABB2-985A3E7F3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C2D10F-C13B-45C0-8D42-653977FED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577B70-DD95-4E74-8AA3-B8390C4D7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712016-0D6F-4FBD-8B8A-F775A1A20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0083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83C98A-CF30-4C01-B3C6-080D599D1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67F5C0-289F-4775-B117-0F200349D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ACA935-3D9E-4204-8042-120CA163F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5592392-0639-4987-89C4-ED60769743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31D0D16-DC4B-4442-A660-9C792673CF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AA6E790-9335-4A4A-8BF7-834218EB4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50A53F6-28F3-4E8A-B606-383EAA95B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359A23F-963F-47AE-91AC-C01683F77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620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17EECA-B65B-468D-9B0A-149D7726D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3ACC31F-EA1B-4B7D-877D-64112AD19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B408DD6-D399-497C-9B38-C114F30F3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FB3CF4D-EA18-4FC5-BB7E-D2880FC8F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6194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53CBE4-986D-441B-A2CC-EAAAEDFEB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7D47F2C-5EE5-4F98-B6D9-F0527E6CB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3F3ADF4-44FA-4345-B771-2B8423114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066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E32FC3-6E4A-4F06-9ADE-E82498CB3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6DCA25-E856-42AC-9E20-34CDACBD0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EA940E-5EB6-40B9-94C6-0F765AF19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C5F9FB-E805-4A68-B77D-A054B1C28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270912-B5B9-4088-A6AD-65FCF9FFC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118B31-3173-49A2-A5C0-6D4C437A2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3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DA57D0-A36A-4121-929C-0D4293056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63AFB3-2413-4A3E-8B93-AB16A22BE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349F9BA-C52B-47DB-AF20-9F5B11DC20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3C8659-BC5B-4E87-AC8C-8F6FAE0AC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E15C9A-31A5-40E5-B0FE-AB0A54E4E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30D0FF-612E-49FA-9204-463BD6F60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304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EE2BB77-B0B7-4521-BFA5-9CB4598B6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251B4B-9A02-4BC6-BA0B-768164D7C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5D42DB-F4FF-4758-98A6-FE4C16FAE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2C0CAE-3797-45E7-89D9-03BB5EC0756C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62F472-90FE-4F56-BCE3-CFF07E70D2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B681B4-7274-4882-B831-5C4EE32ED4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B517FE-68CC-4FCD-A135-43D3D88DD8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4338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ogrellier/feature-selection-with-null-importances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C80E4B-0A51-4EFD-88FD-BA4836F741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000" b="1" dirty="0"/>
              <a:t>진동데이터 활용 </a:t>
            </a:r>
            <a:r>
              <a:rPr lang="ko-KR" altLang="en-US" sz="4000" b="1" dirty="0" err="1"/>
              <a:t>충돌체</a:t>
            </a:r>
            <a:r>
              <a:rPr lang="ko-KR" altLang="en-US" sz="4000" b="1" dirty="0"/>
              <a:t> 탐지 </a:t>
            </a:r>
            <a:r>
              <a:rPr lang="en-US" altLang="ko-KR" sz="4000" b="1" dirty="0"/>
              <a:t>AI </a:t>
            </a:r>
            <a:r>
              <a:rPr lang="ko-KR" altLang="en-US" sz="4000" b="1" dirty="0"/>
              <a:t>경진대회</a:t>
            </a:r>
            <a:br>
              <a:rPr lang="ko-KR" altLang="en-US" sz="4000" b="1" dirty="0"/>
            </a:br>
            <a:r>
              <a:rPr lang="ko-KR" altLang="en-US" sz="4000" b="1" dirty="0" err="1"/>
              <a:t>데이콘</a:t>
            </a:r>
            <a:r>
              <a:rPr lang="ko-KR" altLang="en-US" sz="4000" b="1" dirty="0"/>
              <a:t> 스쿨 </a:t>
            </a:r>
            <a:r>
              <a:rPr lang="en-US" altLang="ko-KR" sz="4000" b="1" dirty="0"/>
              <a:t>1</a:t>
            </a:r>
            <a:r>
              <a:rPr lang="ko-KR" altLang="en-US" sz="4000" b="1" dirty="0"/>
              <a:t>주차</a:t>
            </a:r>
            <a:endParaRPr lang="ko-KR" altLang="en-US" sz="4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B836F34-9B28-476C-A071-C11784BF51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ko-KR" altLang="en-US" dirty="0"/>
              <a:t>박기찬</a:t>
            </a:r>
          </a:p>
        </p:txBody>
      </p:sp>
    </p:spTree>
    <p:extLst>
      <p:ext uri="{BB962C8B-B14F-4D97-AF65-F5344CB8AC3E}">
        <p14:creationId xmlns:p14="http://schemas.microsoft.com/office/powerpoint/2010/main" val="3052268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93DC1293-8CFB-8946-968E-47D80CCF92F2}"/>
              </a:ext>
            </a:extLst>
          </p:cNvPr>
          <p:cNvSpPr/>
          <p:nvPr/>
        </p:nvSpPr>
        <p:spPr>
          <a:xfrm>
            <a:off x="1625883" y="1779427"/>
            <a:ext cx="1866176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Label-Encoding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0E94F40-D7DB-9648-BD0D-33D7DF517B8A}"/>
              </a:ext>
            </a:extLst>
          </p:cNvPr>
          <p:cNvSpPr/>
          <p:nvPr/>
        </p:nvSpPr>
        <p:spPr>
          <a:xfrm>
            <a:off x="6833767" y="1818807"/>
            <a:ext cx="1866176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One-Hot Encoding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708DC9-14F5-3040-9B1D-C21718C3CAC0}"/>
              </a:ext>
            </a:extLst>
          </p:cNvPr>
          <p:cNvSpPr/>
          <p:nvPr/>
        </p:nvSpPr>
        <p:spPr>
          <a:xfrm>
            <a:off x="1304499" y="255055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56E6D1F-D653-654E-A311-70751AF99BA0}"/>
              </a:ext>
            </a:extLst>
          </p:cNvPr>
          <p:cNvSpPr/>
          <p:nvPr/>
        </p:nvSpPr>
        <p:spPr>
          <a:xfrm>
            <a:off x="1304499" y="3085463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84D6929-EE0C-7F43-B0FB-04D63C3243E5}"/>
              </a:ext>
            </a:extLst>
          </p:cNvPr>
          <p:cNvSpPr/>
          <p:nvPr/>
        </p:nvSpPr>
        <p:spPr>
          <a:xfrm>
            <a:off x="1304499" y="357226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수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4E945B0-2DB3-1845-B6AB-F1710C3CA906}"/>
              </a:ext>
            </a:extLst>
          </p:cNvPr>
          <p:cNvSpPr/>
          <p:nvPr/>
        </p:nvSpPr>
        <p:spPr>
          <a:xfrm>
            <a:off x="1304499" y="4165026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목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2D24352-039C-2B40-8C4E-D6FA463EF5D2}"/>
              </a:ext>
            </a:extLst>
          </p:cNvPr>
          <p:cNvSpPr/>
          <p:nvPr/>
        </p:nvSpPr>
        <p:spPr>
          <a:xfrm>
            <a:off x="1282128" y="4757785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금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3ADEB5E-6F28-0642-8EB2-A9F5ADB7A76D}"/>
              </a:ext>
            </a:extLst>
          </p:cNvPr>
          <p:cNvSpPr/>
          <p:nvPr/>
        </p:nvSpPr>
        <p:spPr>
          <a:xfrm>
            <a:off x="1282128" y="531502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토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5491B8D-4A86-994F-8831-E0972ECFB68F}"/>
              </a:ext>
            </a:extLst>
          </p:cNvPr>
          <p:cNvSpPr/>
          <p:nvPr/>
        </p:nvSpPr>
        <p:spPr>
          <a:xfrm>
            <a:off x="1282128" y="5872255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일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2324799-8D9B-DF47-9CD3-D59D8F0307B1}"/>
              </a:ext>
            </a:extLst>
          </p:cNvPr>
          <p:cNvSpPr/>
          <p:nvPr/>
        </p:nvSpPr>
        <p:spPr>
          <a:xfrm>
            <a:off x="2974543" y="255055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D7F183B-7C7C-6F4F-912A-41A95671B463}"/>
              </a:ext>
            </a:extLst>
          </p:cNvPr>
          <p:cNvSpPr/>
          <p:nvPr/>
        </p:nvSpPr>
        <p:spPr>
          <a:xfrm>
            <a:off x="2974543" y="3096515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7C2F567-B471-0848-8C06-5B907DB1BA20}"/>
              </a:ext>
            </a:extLst>
          </p:cNvPr>
          <p:cNvSpPr/>
          <p:nvPr/>
        </p:nvSpPr>
        <p:spPr>
          <a:xfrm>
            <a:off x="2974543" y="357226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2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8A8AC2B-2058-3449-BC32-3E134BA5516D}"/>
              </a:ext>
            </a:extLst>
          </p:cNvPr>
          <p:cNvSpPr/>
          <p:nvPr/>
        </p:nvSpPr>
        <p:spPr>
          <a:xfrm>
            <a:off x="2974543" y="411907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3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888450A-EA9B-3546-9643-163BAD127A7E}"/>
              </a:ext>
            </a:extLst>
          </p:cNvPr>
          <p:cNvSpPr/>
          <p:nvPr/>
        </p:nvSpPr>
        <p:spPr>
          <a:xfrm>
            <a:off x="2974543" y="4757785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4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9425673-8E35-4245-8530-A83D5B43FA73}"/>
              </a:ext>
            </a:extLst>
          </p:cNvPr>
          <p:cNvSpPr/>
          <p:nvPr/>
        </p:nvSpPr>
        <p:spPr>
          <a:xfrm>
            <a:off x="2974543" y="531502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5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9F9BC9D-D397-7046-8638-E8366FB1ECFE}"/>
              </a:ext>
            </a:extLst>
          </p:cNvPr>
          <p:cNvSpPr/>
          <p:nvPr/>
        </p:nvSpPr>
        <p:spPr>
          <a:xfrm>
            <a:off x="2974543" y="5905638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6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9057F457-1B45-6F41-B913-D1EA7E0DD154}"/>
              </a:ext>
            </a:extLst>
          </p:cNvPr>
          <p:cNvCxnSpPr/>
          <p:nvPr/>
        </p:nvCxnSpPr>
        <p:spPr>
          <a:xfrm>
            <a:off x="2474918" y="2722652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019BCD3-1BAA-6F43-A240-0D195F79475C}"/>
              </a:ext>
            </a:extLst>
          </p:cNvPr>
          <p:cNvCxnSpPr/>
          <p:nvPr/>
        </p:nvCxnSpPr>
        <p:spPr>
          <a:xfrm>
            <a:off x="2474918" y="3286018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D0831829-0FDB-A343-9C77-17BA4CDEC7EF}"/>
              </a:ext>
            </a:extLst>
          </p:cNvPr>
          <p:cNvCxnSpPr/>
          <p:nvPr/>
        </p:nvCxnSpPr>
        <p:spPr>
          <a:xfrm>
            <a:off x="2474918" y="3768904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8F5BA21C-E4D7-DA4C-9DC7-980E9B3FCE80}"/>
              </a:ext>
            </a:extLst>
          </p:cNvPr>
          <p:cNvCxnSpPr/>
          <p:nvPr/>
        </p:nvCxnSpPr>
        <p:spPr>
          <a:xfrm>
            <a:off x="2474918" y="4313435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15607FB-8C7E-B84E-A883-67A280B82C0D}"/>
              </a:ext>
            </a:extLst>
          </p:cNvPr>
          <p:cNvCxnSpPr/>
          <p:nvPr/>
        </p:nvCxnSpPr>
        <p:spPr>
          <a:xfrm>
            <a:off x="2474918" y="4970981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A45F655-FE93-D646-A945-77228B1B9250}"/>
              </a:ext>
            </a:extLst>
          </p:cNvPr>
          <p:cNvCxnSpPr/>
          <p:nvPr/>
        </p:nvCxnSpPr>
        <p:spPr>
          <a:xfrm>
            <a:off x="2474918" y="5525785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55266B77-9A03-494A-8D0E-BCDBFD4FED7E}"/>
              </a:ext>
            </a:extLst>
          </p:cNvPr>
          <p:cNvCxnSpPr/>
          <p:nvPr/>
        </p:nvCxnSpPr>
        <p:spPr>
          <a:xfrm>
            <a:off x="2474918" y="6101138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6D61AF60-38F5-0C41-837B-E04D8E6DBBEE}"/>
              </a:ext>
            </a:extLst>
          </p:cNvPr>
          <p:cNvCxnSpPr/>
          <p:nvPr/>
        </p:nvCxnSpPr>
        <p:spPr>
          <a:xfrm>
            <a:off x="7496729" y="2733355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3C8FB1F-602A-0840-BF51-0DD46F0393AA}"/>
              </a:ext>
            </a:extLst>
          </p:cNvPr>
          <p:cNvSpPr/>
          <p:nvPr/>
        </p:nvSpPr>
        <p:spPr>
          <a:xfrm>
            <a:off x="8137286" y="2550557"/>
            <a:ext cx="3159598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45A8C14-D7DC-6D46-9677-997179A90684}"/>
              </a:ext>
            </a:extLst>
          </p:cNvPr>
          <p:cNvSpPr/>
          <p:nvPr/>
        </p:nvSpPr>
        <p:spPr>
          <a:xfrm>
            <a:off x="6061115" y="2586382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D474F56-26D1-4547-9F2D-08638A449EEC}"/>
              </a:ext>
            </a:extLst>
          </p:cNvPr>
          <p:cNvSpPr/>
          <p:nvPr/>
        </p:nvSpPr>
        <p:spPr>
          <a:xfrm>
            <a:off x="6061115" y="3121288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11BC497-EEFC-1241-B14D-5805BECD4796}"/>
              </a:ext>
            </a:extLst>
          </p:cNvPr>
          <p:cNvSpPr/>
          <p:nvPr/>
        </p:nvSpPr>
        <p:spPr>
          <a:xfrm>
            <a:off x="6061115" y="3608092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수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1BFE233-49C6-6141-B45E-00A191100B46}"/>
              </a:ext>
            </a:extLst>
          </p:cNvPr>
          <p:cNvSpPr/>
          <p:nvPr/>
        </p:nvSpPr>
        <p:spPr>
          <a:xfrm>
            <a:off x="6061115" y="4200851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목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2D33740-4A29-C246-9496-D97C269F266D}"/>
              </a:ext>
            </a:extLst>
          </p:cNvPr>
          <p:cNvSpPr/>
          <p:nvPr/>
        </p:nvSpPr>
        <p:spPr>
          <a:xfrm>
            <a:off x="6038744" y="479361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금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8AF0FE3-1DDB-F844-BC84-940A212A9B5A}"/>
              </a:ext>
            </a:extLst>
          </p:cNvPr>
          <p:cNvSpPr/>
          <p:nvPr/>
        </p:nvSpPr>
        <p:spPr>
          <a:xfrm>
            <a:off x="6038744" y="5350845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토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02D5B9F-EB6B-1D43-A431-D67C7FF86430}"/>
              </a:ext>
            </a:extLst>
          </p:cNvPr>
          <p:cNvSpPr/>
          <p:nvPr/>
        </p:nvSpPr>
        <p:spPr>
          <a:xfrm>
            <a:off x="6038744" y="590808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일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95E22B78-EE75-7848-83A2-B8ACAED383A6}"/>
              </a:ext>
            </a:extLst>
          </p:cNvPr>
          <p:cNvCxnSpPr/>
          <p:nvPr/>
        </p:nvCxnSpPr>
        <p:spPr>
          <a:xfrm>
            <a:off x="7501866" y="3324488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C41B85D8-8417-3149-843C-E4DA1FE22508}"/>
              </a:ext>
            </a:extLst>
          </p:cNvPr>
          <p:cNvCxnSpPr/>
          <p:nvPr/>
        </p:nvCxnSpPr>
        <p:spPr>
          <a:xfrm>
            <a:off x="7501866" y="3807374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7D342A2D-E3E0-F74F-8540-0C46947F4FF8}"/>
              </a:ext>
            </a:extLst>
          </p:cNvPr>
          <p:cNvCxnSpPr/>
          <p:nvPr/>
        </p:nvCxnSpPr>
        <p:spPr>
          <a:xfrm>
            <a:off x="7501866" y="4351905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8D62D1F3-F4EC-B342-8426-085A82060763}"/>
              </a:ext>
            </a:extLst>
          </p:cNvPr>
          <p:cNvCxnSpPr/>
          <p:nvPr/>
        </p:nvCxnSpPr>
        <p:spPr>
          <a:xfrm>
            <a:off x="7501866" y="5009451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9467FAA-4966-BB49-A609-AD0B51726BD7}"/>
              </a:ext>
            </a:extLst>
          </p:cNvPr>
          <p:cNvCxnSpPr/>
          <p:nvPr/>
        </p:nvCxnSpPr>
        <p:spPr>
          <a:xfrm>
            <a:off x="7501866" y="5564255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D8C55605-E4DA-BF43-B24C-B280FF65DC29}"/>
              </a:ext>
            </a:extLst>
          </p:cNvPr>
          <p:cNvCxnSpPr/>
          <p:nvPr/>
        </p:nvCxnSpPr>
        <p:spPr>
          <a:xfrm>
            <a:off x="7501866" y="6139608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D804B19-D423-6840-B437-742C3E980558}"/>
              </a:ext>
            </a:extLst>
          </p:cNvPr>
          <p:cNvSpPr/>
          <p:nvPr/>
        </p:nvSpPr>
        <p:spPr>
          <a:xfrm>
            <a:off x="8137286" y="3111006"/>
            <a:ext cx="3149324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6278CF2-AD40-2249-9A12-93A6F3998892}"/>
              </a:ext>
            </a:extLst>
          </p:cNvPr>
          <p:cNvSpPr/>
          <p:nvPr/>
        </p:nvSpPr>
        <p:spPr>
          <a:xfrm>
            <a:off x="8137284" y="3695730"/>
            <a:ext cx="3159599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E8F1E92-2061-4840-B8AB-6E0914FDB51D}"/>
              </a:ext>
            </a:extLst>
          </p:cNvPr>
          <p:cNvSpPr/>
          <p:nvPr/>
        </p:nvSpPr>
        <p:spPr>
          <a:xfrm>
            <a:off x="8137284" y="4208551"/>
            <a:ext cx="3159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2DDA47E-E915-3349-B390-EF2607355F63}"/>
              </a:ext>
            </a:extLst>
          </p:cNvPr>
          <p:cNvSpPr/>
          <p:nvPr/>
        </p:nvSpPr>
        <p:spPr>
          <a:xfrm>
            <a:off x="8137282" y="4787893"/>
            <a:ext cx="3159601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EC58F927-D91D-3C4D-B9DE-310E5042532C}"/>
              </a:ext>
            </a:extLst>
          </p:cNvPr>
          <p:cNvSpPr/>
          <p:nvPr/>
        </p:nvSpPr>
        <p:spPr>
          <a:xfrm>
            <a:off x="8137282" y="5358545"/>
            <a:ext cx="315960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69D034F3-7091-2048-BA9F-9227C238E7A5}"/>
              </a:ext>
            </a:extLst>
          </p:cNvPr>
          <p:cNvSpPr/>
          <p:nvPr/>
        </p:nvSpPr>
        <p:spPr>
          <a:xfrm>
            <a:off x="8137280" y="5941463"/>
            <a:ext cx="3159603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10BD86F-266A-BC4E-837D-20382695ADCB}"/>
              </a:ext>
            </a:extLst>
          </p:cNvPr>
          <p:cNvSpPr txBox="1"/>
          <p:nvPr/>
        </p:nvSpPr>
        <p:spPr>
          <a:xfrm>
            <a:off x="718824" y="514843"/>
            <a:ext cx="406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Gungsuh" panose="02030600000101010101" pitchFamily="18" charset="-127"/>
                <a:ea typeface="Gungsuh" panose="02030600000101010101" pitchFamily="18" charset="-127"/>
              </a:rPr>
              <a:t>Categorical Variable </a:t>
            </a:r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처리하기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54" name="직선 연결선[R] 53">
            <a:extLst>
              <a:ext uri="{FF2B5EF4-FFF2-40B4-BE49-F238E27FC236}">
                <a16:creationId xmlns:a16="http://schemas.microsoft.com/office/drawing/2014/main" id="{D950E978-3054-B34C-B64B-EAEDD3D47211}"/>
              </a:ext>
            </a:extLst>
          </p:cNvPr>
          <p:cNvCxnSpPr/>
          <p:nvPr/>
        </p:nvCxnSpPr>
        <p:spPr>
          <a:xfrm>
            <a:off x="635285" y="10359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761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9AFE14A-13D1-7540-A647-556B6AC2EED9}"/>
              </a:ext>
            </a:extLst>
          </p:cNvPr>
          <p:cNvSpPr/>
          <p:nvPr/>
        </p:nvSpPr>
        <p:spPr>
          <a:xfrm>
            <a:off x="2085958" y="1723535"/>
            <a:ext cx="206338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x-none" altLang="en-US" sz="1100" dirty="0">
                <a:latin typeface="Gungsuh" panose="02030600000101010101" pitchFamily="18" charset="-127"/>
                <a:ea typeface="Gungsuh" panose="02030600000101010101" pitchFamily="18" charset="-127"/>
              </a:rPr>
              <a:t>평균적인</a:t>
            </a:r>
            <a:r>
              <a:rPr lang="ko-KR" altLang="en-US" sz="1100" dirty="0">
                <a:latin typeface="Gungsuh" panose="02030600000101010101" pitchFamily="18" charset="-127"/>
                <a:ea typeface="Gungsuh" panose="02030600000101010101" pitchFamily="18" charset="-127"/>
              </a:rPr>
              <a:t> 추세를 잡을 수 있음</a:t>
            </a:r>
            <a:endParaRPr lang="x-none" altLang="en-US" sz="11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4ABA01F-8517-8643-BF8A-FE61B64E30B2}"/>
              </a:ext>
            </a:extLst>
          </p:cNvPr>
          <p:cNvSpPr/>
          <p:nvPr/>
        </p:nvSpPr>
        <p:spPr>
          <a:xfrm>
            <a:off x="8268771" y="1684568"/>
            <a:ext cx="15472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>
                <a:latin typeface="Gungsuh" panose="02030600000101010101" pitchFamily="18" charset="-127"/>
                <a:ea typeface="Gungsuh" panose="02030600000101010101" pitchFamily="18" charset="-127"/>
              </a:rPr>
              <a:t>빈도수를 통하여 표현</a:t>
            </a:r>
            <a:endParaRPr lang="x-none" altLang="en-US" sz="11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016B890-C472-7F4F-9C56-499F0C89ED25}"/>
              </a:ext>
            </a:extLst>
          </p:cNvPr>
          <p:cNvSpPr/>
          <p:nvPr/>
        </p:nvSpPr>
        <p:spPr>
          <a:xfrm>
            <a:off x="814422" y="215641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F72078A-24E5-3044-973C-66BECEDB6EE5}"/>
              </a:ext>
            </a:extLst>
          </p:cNvPr>
          <p:cNvSpPr/>
          <p:nvPr/>
        </p:nvSpPr>
        <p:spPr>
          <a:xfrm>
            <a:off x="814422" y="268029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2B8D9A0-6D5B-D346-B3B0-B0E2FC4BA297}"/>
              </a:ext>
            </a:extLst>
          </p:cNvPr>
          <p:cNvSpPr/>
          <p:nvPr/>
        </p:nvSpPr>
        <p:spPr>
          <a:xfrm>
            <a:off x="814422" y="320417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수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56CACA5-0FDA-FD4B-9B0F-E5288B97C742}"/>
              </a:ext>
            </a:extLst>
          </p:cNvPr>
          <p:cNvSpPr/>
          <p:nvPr/>
        </p:nvSpPr>
        <p:spPr>
          <a:xfrm>
            <a:off x="814422" y="372805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목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B0C2A01-C50F-9C4F-9735-30B36748DD52}"/>
              </a:ext>
            </a:extLst>
          </p:cNvPr>
          <p:cNvSpPr/>
          <p:nvPr/>
        </p:nvSpPr>
        <p:spPr>
          <a:xfrm>
            <a:off x="814422" y="425193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9B08A3B-132C-4D43-8C9B-99C76F6BBE4D}"/>
              </a:ext>
            </a:extLst>
          </p:cNvPr>
          <p:cNvSpPr/>
          <p:nvPr/>
        </p:nvSpPr>
        <p:spPr>
          <a:xfrm>
            <a:off x="814422" y="477581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5E83B20-EF3C-A449-8B95-513E2B40B76A}"/>
              </a:ext>
            </a:extLst>
          </p:cNvPr>
          <p:cNvSpPr/>
          <p:nvPr/>
        </p:nvSpPr>
        <p:spPr>
          <a:xfrm>
            <a:off x="814422" y="529969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수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FBCDD32-FDF6-9946-B712-31C9227C5A90}"/>
              </a:ext>
            </a:extLst>
          </p:cNvPr>
          <p:cNvCxnSpPr/>
          <p:nvPr/>
        </p:nvCxnSpPr>
        <p:spPr>
          <a:xfrm>
            <a:off x="5107679" y="3179872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6787A37-1105-F341-8054-1824B62F3755}"/>
              </a:ext>
            </a:extLst>
          </p:cNvPr>
          <p:cNvCxnSpPr/>
          <p:nvPr/>
        </p:nvCxnSpPr>
        <p:spPr>
          <a:xfrm>
            <a:off x="5112816" y="3717008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673C42C-7E60-7746-BBBC-F7D1BF3AEAA4}"/>
              </a:ext>
            </a:extLst>
          </p:cNvPr>
          <p:cNvCxnSpPr/>
          <p:nvPr/>
        </p:nvCxnSpPr>
        <p:spPr>
          <a:xfrm>
            <a:off x="5107679" y="4261298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7019667-7B56-B640-AB6B-94AAACF32401}"/>
              </a:ext>
            </a:extLst>
          </p:cNvPr>
          <p:cNvCxnSpPr/>
          <p:nvPr/>
        </p:nvCxnSpPr>
        <p:spPr>
          <a:xfrm>
            <a:off x="5107680" y="4838691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6845A20-67D7-FF4A-B87C-0555568F4FA8}"/>
              </a:ext>
            </a:extLst>
          </p:cNvPr>
          <p:cNvSpPr/>
          <p:nvPr/>
        </p:nvSpPr>
        <p:spPr>
          <a:xfrm>
            <a:off x="2085957" y="2156417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0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39C740D-E4E8-5147-913F-424A3B3B882C}"/>
              </a:ext>
            </a:extLst>
          </p:cNvPr>
          <p:cNvSpPr/>
          <p:nvPr/>
        </p:nvSpPr>
        <p:spPr>
          <a:xfrm>
            <a:off x="2085957" y="2674266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6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9E4E34A-244E-D048-A893-75498F4D5A40}"/>
              </a:ext>
            </a:extLst>
          </p:cNvPr>
          <p:cNvSpPr/>
          <p:nvPr/>
        </p:nvSpPr>
        <p:spPr>
          <a:xfrm>
            <a:off x="2085957" y="3202389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16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586DA33-964D-E24D-8A35-572D51EB436B}"/>
              </a:ext>
            </a:extLst>
          </p:cNvPr>
          <p:cNvSpPr/>
          <p:nvPr/>
        </p:nvSpPr>
        <p:spPr>
          <a:xfrm>
            <a:off x="2085957" y="3730512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10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10E7AE7-7001-D441-9E20-FA436184573F}"/>
              </a:ext>
            </a:extLst>
          </p:cNvPr>
          <p:cNvSpPr/>
          <p:nvPr/>
        </p:nvSpPr>
        <p:spPr>
          <a:xfrm>
            <a:off x="2085957" y="4248361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18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3FC18A3-2D0C-5B46-AB34-D2C445AC5389}"/>
              </a:ext>
            </a:extLst>
          </p:cNvPr>
          <p:cNvSpPr/>
          <p:nvPr/>
        </p:nvSpPr>
        <p:spPr>
          <a:xfrm>
            <a:off x="2085957" y="4766210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24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E5673C1-DBFE-554A-A141-9CC26F798207}"/>
              </a:ext>
            </a:extLst>
          </p:cNvPr>
          <p:cNvSpPr/>
          <p:nvPr/>
        </p:nvSpPr>
        <p:spPr>
          <a:xfrm>
            <a:off x="2085957" y="5294333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8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93EDE98-68F1-0241-8C00-E6544D0EF981}"/>
              </a:ext>
            </a:extLst>
          </p:cNvPr>
          <p:cNvSpPr/>
          <p:nvPr/>
        </p:nvSpPr>
        <p:spPr>
          <a:xfrm>
            <a:off x="3928437" y="2984378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A352B67-2E67-C44D-8B30-8D1BD4DDE248}"/>
              </a:ext>
            </a:extLst>
          </p:cNvPr>
          <p:cNvSpPr/>
          <p:nvPr/>
        </p:nvSpPr>
        <p:spPr>
          <a:xfrm>
            <a:off x="3928437" y="3543155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7203CB7-AFA9-3E48-9241-7CE329F59F7C}"/>
              </a:ext>
            </a:extLst>
          </p:cNvPr>
          <p:cNvSpPr/>
          <p:nvPr/>
        </p:nvSpPr>
        <p:spPr>
          <a:xfrm>
            <a:off x="3928437" y="4099443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수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48C9699-B5A0-DC49-8AFD-13739A8860CF}"/>
              </a:ext>
            </a:extLst>
          </p:cNvPr>
          <p:cNvSpPr/>
          <p:nvPr/>
        </p:nvSpPr>
        <p:spPr>
          <a:xfrm>
            <a:off x="3916342" y="4644301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목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C9EDB68-F56D-A844-9769-AE9FED39D250}"/>
              </a:ext>
            </a:extLst>
          </p:cNvPr>
          <p:cNvSpPr/>
          <p:nvPr/>
        </p:nvSpPr>
        <p:spPr>
          <a:xfrm>
            <a:off x="5701138" y="2976672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14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62673DE-FEF7-D04A-986C-F375532BCA68}"/>
              </a:ext>
            </a:extLst>
          </p:cNvPr>
          <p:cNvSpPr/>
          <p:nvPr/>
        </p:nvSpPr>
        <p:spPr>
          <a:xfrm>
            <a:off x="5723053" y="3532639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15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516AFF0-205D-B347-A86A-C44542FADE2D}"/>
              </a:ext>
            </a:extLst>
          </p:cNvPr>
          <p:cNvSpPr/>
          <p:nvPr/>
        </p:nvSpPr>
        <p:spPr>
          <a:xfrm>
            <a:off x="5708443" y="4091737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12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0FA2207-C362-BB4B-82F0-7FEBA0548F04}"/>
              </a:ext>
            </a:extLst>
          </p:cNvPr>
          <p:cNvSpPr/>
          <p:nvPr/>
        </p:nvSpPr>
        <p:spPr>
          <a:xfrm>
            <a:off x="5715748" y="4660672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10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6" name="오른쪽 화살표[R] 5">
            <a:extLst>
              <a:ext uri="{FF2B5EF4-FFF2-40B4-BE49-F238E27FC236}">
                <a16:creationId xmlns:a16="http://schemas.microsoft.com/office/drawing/2014/main" id="{0B166A0E-C19B-3345-85CE-3BB07B0AB330}"/>
              </a:ext>
            </a:extLst>
          </p:cNvPr>
          <p:cNvSpPr/>
          <p:nvPr/>
        </p:nvSpPr>
        <p:spPr>
          <a:xfrm>
            <a:off x="3045071" y="3935383"/>
            <a:ext cx="708917" cy="36726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6391955C-F407-9545-AE6B-067FBB64CA6E}"/>
              </a:ext>
            </a:extLst>
          </p:cNvPr>
          <p:cNvSpPr/>
          <p:nvPr/>
        </p:nvSpPr>
        <p:spPr>
          <a:xfrm>
            <a:off x="814422" y="582357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F1459923-ED25-7541-AC4C-A0E7DC77469D}"/>
              </a:ext>
            </a:extLst>
          </p:cNvPr>
          <p:cNvSpPr/>
          <p:nvPr/>
        </p:nvSpPr>
        <p:spPr>
          <a:xfrm>
            <a:off x="814422" y="6347456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수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428264E-44FC-084C-94B4-8B46DB2B66AB}"/>
              </a:ext>
            </a:extLst>
          </p:cNvPr>
          <p:cNvSpPr/>
          <p:nvPr/>
        </p:nvSpPr>
        <p:spPr>
          <a:xfrm>
            <a:off x="2085957" y="5832730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14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63E36D1A-85AB-1E43-BF7D-A8AA4A928672}"/>
              </a:ext>
            </a:extLst>
          </p:cNvPr>
          <p:cNvSpPr/>
          <p:nvPr/>
        </p:nvSpPr>
        <p:spPr>
          <a:xfrm>
            <a:off x="2085957" y="6360854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12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F88D74AA-48D8-1248-A258-F9CE4FA72643}"/>
              </a:ext>
            </a:extLst>
          </p:cNvPr>
          <p:cNvCxnSpPr/>
          <p:nvPr/>
        </p:nvCxnSpPr>
        <p:spPr>
          <a:xfrm>
            <a:off x="10615516" y="3096259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A56E3A90-1F0B-3A41-AE03-7D293ECB2E59}"/>
              </a:ext>
            </a:extLst>
          </p:cNvPr>
          <p:cNvCxnSpPr/>
          <p:nvPr/>
        </p:nvCxnSpPr>
        <p:spPr>
          <a:xfrm>
            <a:off x="10620653" y="3633395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6C249467-5407-1341-9AEE-021BB80E1939}"/>
              </a:ext>
            </a:extLst>
          </p:cNvPr>
          <p:cNvCxnSpPr/>
          <p:nvPr/>
        </p:nvCxnSpPr>
        <p:spPr>
          <a:xfrm>
            <a:off x="10615516" y="4173735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26BCBD9B-6EB4-F840-8F58-391D6026255D}"/>
              </a:ext>
            </a:extLst>
          </p:cNvPr>
          <p:cNvCxnSpPr/>
          <p:nvPr/>
        </p:nvCxnSpPr>
        <p:spPr>
          <a:xfrm>
            <a:off x="10615517" y="4734530"/>
            <a:ext cx="339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B23F767F-EE26-914E-A4BA-5E29D160FBAB}"/>
              </a:ext>
            </a:extLst>
          </p:cNvPr>
          <p:cNvSpPr/>
          <p:nvPr/>
        </p:nvSpPr>
        <p:spPr>
          <a:xfrm>
            <a:off x="9436274" y="2900765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2A875076-67E4-2942-A2BC-FE78638E7275}"/>
              </a:ext>
            </a:extLst>
          </p:cNvPr>
          <p:cNvSpPr/>
          <p:nvPr/>
        </p:nvSpPr>
        <p:spPr>
          <a:xfrm>
            <a:off x="9436274" y="3459542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83CBADC7-2688-3543-8F75-BD46A73C3D6E}"/>
              </a:ext>
            </a:extLst>
          </p:cNvPr>
          <p:cNvSpPr/>
          <p:nvPr/>
        </p:nvSpPr>
        <p:spPr>
          <a:xfrm>
            <a:off x="9436274" y="401583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수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8BB0D6A2-0DD5-B94C-A8E5-055CFA926DB0}"/>
              </a:ext>
            </a:extLst>
          </p:cNvPr>
          <p:cNvSpPr/>
          <p:nvPr/>
        </p:nvSpPr>
        <p:spPr>
          <a:xfrm>
            <a:off x="9424179" y="4560688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목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3C61119B-6BE7-1B42-8C1B-C1677943EAAE}"/>
              </a:ext>
            </a:extLst>
          </p:cNvPr>
          <p:cNvSpPr/>
          <p:nvPr/>
        </p:nvSpPr>
        <p:spPr>
          <a:xfrm>
            <a:off x="11208975" y="2893059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3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D73A24CF-9F7D-CB46-9348-400CC910648F}"/>
              </a:ext>
            </a:extLst>
          </p:cNvPr>
          <p:cNvSpPr/>
          <p:nvPr/>
        </p:nvSpPr>
        <p:spPr>
          <a:xfrm>
            <a:off x="11220616" y="3449026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2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45B543B6-4214-7047-A6EB-6FDFD57A5099}"/>
              </a:ext>
            </a:extLst>
          </p:cNvPr>
          <p:cNvSpPr/>
          <p:nvPr/>
        </p:nvSpPr>
        <p:spPr>
          <a:xfrm>
            <a:off x="11220615" y="4008124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3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75C8A7A5-4009-2045-BE48-CC3785600D4B}"/>
              </a:ext>
            </a:extLst>
          </p:cNvPr>
          <p:cNvSpPr/>
          <p:nvPr/>
        </p:nvSpPr>
        <p:spPr>
          <a:xfrm>
            <a:off x="11230889" y="4566785"/>
            <a:ext cx="702451" cy="40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7" name="오른쪽 화살표[R] 86">
            <a:extLst>
              <a:ext uri="{FF2B5EF4-FFF2-40B4-BE49-F238E27FC236}">
                <a16:creationId xmlns:a16="http://schemas.microsoft.com/office/drawing/2014/main" id="{17C5404D-1E13-F348-A990-DF35DA242911}"/>
              </a:ext>
            </a:extLst>
          </p:cNvPr>
          <p:cNvSpPr/>
          <p:nvPr/>
        </p:nvSpPr>
        <p:spPr>
          <a:xfrm>
            <a:off x="8676690" y="3851467"/>
            <a:ext cx="708917" cy="36726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cxnSp>
        <p:nvCxnSpPr>
          <p:cNvPr id="88" name="직선 연결선[R] 87">
            <a:extLst>
              <a:ext uri="{FF2B5EF4-FFF2-40B4-BE49-F238E27FC236}">
                <a16:creationId xmlns:a16="http://schemas.microsoft.com/office/drawing/2014/main" id="{E6E183DC-F864-1449-AC84-66D9684C4C03}"/>
              </a:ext>
            </a:extLst>
          </p:cNvPr>
          <p:cNvCxnSpPr/>
          <p:nvPr/>
        </p:nvCxnSpPr>
        <p:spPr>
          <a:xfrm>
            <a:off x="6676491" y="1747809"/>
            <a:ext cx="0" cy="452062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34CDD23A-2929-8147-9882-72CD8EA8A6D3}"/>
              </a:ext>
            </a:extLst>
          </p:cNvPr>
          <p:cNvSpPr txBox="1"/>
          <p:nvPr/>
        </p:nvSpPr>
        <p:spPr>
          <a:xfrm>
            <a:off x="718824" y="514843"/>
            <a:ext cx="406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Gungsuh" panose="02030600000101010101" pitchFamily="18" charset="-127"/>
                <a:ea typeface="Gungsuh" panose="02030600000101010101" pitchFamily="18" charset="-127"/>
              </a:rPr>
              <a:t>Categorical Variable </a:t>
            </a:r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처리하기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90" name="직선 연결선[R] 89">
            <a:extLst>
              <a:ext uri="{FF2B5EF4-FFF2-40B4-BE49-F238E27FC236}">
                <a16:creationId xmlns:a16="http://schemas.microsoft.com/office/drawing/2014/main" id="{DBBE2B9D-C538-AC4F-A5FC-382CC4D6D673}"/>
              </a:ext>
            </a:extLst>
          </p:cNvPr>
          <p:cNvCxnSpPr/>
          <p:nvPr/>
        </p:nvCxnSpPr>
        <p:spPr>
          <a:xfrm>
            <a:off x="635285" y="10359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35811978-98A2-9A49-97A0-5F8A9231104E}"/>
              </a:ext>
            </a:extLst>
          </p:cNvPr>
          <p:cNvSpPr/>
          <p:nvPr/>
        </p:nvSpPr>
        <p:spPr>
          <a:xfrm>
            <a:off x="1876218" y="1296250"/>
            <a:ext cx="2367956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Target-Mean </a:t>
            </a:r>
          </a:p>
          <a:p>
            <a:pPr algn="ctr"/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Encoding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F656999-1E05-B542-9158-62F0FE5FC35D}"/>
              </a:ext>
            </a:extLst>
          </p:cNvPr>
          <p:cNvSpPr/>
          <p:nvPr/>
        </p:nvSpPr>
        <p:spPr>
          <a:xfrm>
            <a:off x="7941785" y="1280523"/>
            <a:ext cx="2367956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Frequency Encoding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97F14396-787A-BF4B-A4AB-1195091611FD}"/>
              </a:ext>
            </a:extLst>
          </p:cNvPr>
          <p:cNvSpPr/>
          <p:nvPr/>
        </p:nvSpPr>
        <p:spPr>
          <a:xfrm>
            <a:off x="7541956" y="211173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95B19CD6-1F20-2B4A-9A8E-A83856C68B87}"/>
              </a:ext>
            </a:extLst>
          </p:cNvPr>
          <p:cNvSpPr/>
          <p:nvPr/>
        </p:nvSpPr>
        <p:spPr>
          <a:xfrm>
            <a:off x="7541956" y="263561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1753F249-4945-1C4A-AB04-173D3B8CD520}"/>
              </a:ext>
            </a:extLst>
          </p:cNvPr>
          <p:cNvSpPr/>
          <p:nvPr/>
        </p:nvSpPr>
        <p:spPr>
          <a:xfrm>
            <a:off x="7541956" y="315949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수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A280508F-408C-4845-8D37-4C7D100ED621}"/>
              </a:ext>
            </a:extLst>
          </p:cNvPr>
          <p:cNvSpPr/>
          <p:nvPr/>
        </p:nvSpPr>
        <p:spPr>
          <a:xfrm>
            <a:off x="7541956" y="368337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목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1891D43F-F506-C342-8F41-09B19618804C}"/>
              </a:ext>
            </a:extLst>
          </p:cNvPr>
          <p:cNvSpPr/>
          <p:nvPr/>
        </p:nvSpPr>
        <p:spPr>
          <a:xfrm>
            <a:off x="7541956" y="420725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23860470-54A5-2F4D-A7F8-4B86779704C1}"/>
              </a:ext>
            </a:extLst>
          </p:cNvPr>
          <p:cNvSpPr/>
          <p:nvPr/>
        </p:nvSpPr>
        <p:spPr>
          <a:xfrm>
            <a:off x="7541956" y="473113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5714D779-E31F-8941-9C11-71568AC8A43F}"/>
              </a:ext>
            </a:extLst>
          </p:cNvPr>
          <p:cNvSpPr/>
          <p:nvPr/>
        </p:nvSpPr>
        <p:spPr>
          <a:xfrm>
            <a:off x="7541956" y="525501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수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665AB99-F577-5244-B75B-CCB6FC9572D6}"/>
              </a:ext>
            </a:extLst>
          </p:cNvPr>
          <p:cNvSpPr/>
          <p:nvPr/>
        </p:nvSpPr>
        <p:spPr>
          <a:xfrm>
            <a:off x="7541956" y="5778890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월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94D3E671-8796-2849-923E-7C06BBD0B5BF}"/>
              </a:ext>
            </a:extLst>
          </p:cNvPr>
          <p:cNvSpPr/>
          <p:nvPr/>
        </p:nvSpPr>
        <p:spPr>
          <a:xfrm>
            <a:off x="7541956" y="6302769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latin typeface="Gungsuh" panose="02030600000101010101" pitchFamily="18" charset="-127"/>
                <a:ea typeface="Gungsuh" panose="02030600000101010101" pitchFamily="18" charset="-127"/>
              </a:rPr>
              <a:t>수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6014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8EA0478-CAF1-664F-BD3B-97F3D3ED6063}"/>
              </a:ext>
            </a:extLst>
          </p:cNvPr>
          <p:cNvSpPr txBox="1"/>
          <p:nvPr/>
        </p:nvSpPr>
        <p:spPr>
          <a:xfrm>
            <a:off x="2299698" y="1412555"/>
            <a:ext cx="226545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1.</a:t>
            </a:r>
            <a:r>
              <a:rPr kumimoji="1" lang="ko-KR" altLang="en-US" sz="1300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Boruta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856644-D9C6-EA48-AAE7-E7F0F9331306}"/>
              </a:ext>
            </a:extLst>
          </p:cNvPr>
          <p:cNvSpPr txBox="1"/>
          <p:nvPr/>
        </p:nvSpPr>
        <p:spPr>
          <a:xfrm>
            <a:off x="7056636" y="1438524"/>
            <a:ext cx="283566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2.</a:t>
            </a:r>
            <a:r>
              <a:rPr kumimoji="1" lang="ko-KR" altLang="en-US" sz="1300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Target Permutation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15B578-2303-A340-BFA0-63A6B0EAC86D}"/>
              </a:ext>
            </a:extLst>
          </p:cNvPr>
          <p:cNvSpPr txBox="1"/>
          <p:nvPr/>
        </p:nvSpPr>
        <p:spPr>
          <a:xfrm>
            <a:off x="718824" y="514843"/>
            <a:ext cx="406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Gungsuh" panose="02030600000101010101" pitchFamily="18" charset="-127"/>
                <a:ea typeface="Gungsuh" panose="02030600000101010101" pitchFamily="18" charset="-127"/>
              </a:rPr>
              <a:t>Feature </a:t>
            </a:r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선택</a:t>
            </a:r>
            <a:r>
              <a:rPr kumimoji="1" lang="en-US" altLang="ko-KR" dirty="0">
                <a:latin typeface="Gungsuh" panose="02030600000101010101" pitchFamily="18" charset="-127"/>
                <a:ea typeface="Gungsuh" panose="02030600000101010101" pitchFamily="18" charset="-127"/>
              </a:rPr>
              <a:t>/</a:t>
            </a:r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제거하기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838AA41B-0EDA-6D4F-8723-2E39705AB3C9}"/>
              </a:ext>
            </a:extLst>
          </p:cNvPr>
          <p:cNvCxnSpPr/>
          <p:nvPr/>
        </p:nvCxnSpPr>
        <p:spPr>
          <a:xfrm>
            <a:off x="635285" y="10359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A0445A74-F29E-8745-AE4E-33264A20EBA4}"/>
              </a:ext>
            </a:extLst>
          </p:cNvPr>
          <p:cNvCxnSpPr>
            <a:cxnSpLocks/>
          </p:cNvCxnSpPr>
          <p:nvPr/>
        </p:nvCxnSpPr>
        <p:spPr>
          <a:xfrm>
            <a:off x="5926476" y="1438524"/>
            <a:ext cx="0" cy="4520629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58BBEFE-3F97-6146-ABBB-6B8B5D2D05F9}"/>
              </a:ext>
            </a:extLst>
          </p:cNvPr>
          <p:cNvSpPr/>
          <p:nvPr/>
        </p:nvSpPr>
        <p:spPr>
          <a:xfrm>
            <a:off x="718824" y="2385127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A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D4EABC5-D0E3-AA47-B1A3-2ECD351C67B4}"/>
              </a:ext>
            </a:extLst>
          </p:cNvPr>
          <p:cNvSpPr/>
          <p:nvPr/>
        </p:nvSpPr>
        <p:spPr>
          <a:xfrm>
            <a:off x="1463701" y="2385127"/>
            <a:ext cx="726696" cy="406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B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FDBAAC9-E5EA-F445-8B21-D26CD54FE9E1}"/>
              </a:ext>
            </a:extLst>
          </p:cNvPr>
          <p:cNvSpPr/>
          <p:nvPr/>
        </p:nvSpPr>
        <p:spPr>
          <a:xfrm>
            <a:off x="2990503" y="5365058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16630D9-0A55-DB49-98BC-02B0F391B11A}"/>
              </a:ext>
            </a:extLst>
          </p:cNvPr>
          <p:cNvSpPr/>
          <p:nvPr/>
        </p:nvSpPr>
        <p:spPr>
          <a:xfrm>
            <a:off x="2979139" y="2385127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A`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C80E32C-237C-3F49-9AD7-6C62A5983015}"/>
              </a:ext>
            </a:extLst>
          </p:cNvPr>
          <p:cNvSpPr/>
          <p:nvPr/>
        </p:nvSpPr>
        <p:spPr>
          <a:xfrm>
            <a:off x="3724016" y="2385127"/>
            <a:ext cx="726696" cy="406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B`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AA9B7CA-DF62-264B-979C-1F50415FB7AD}"/>
              </a:ext>
            </a:extLst>
          </p:cNvPr>
          <p:cNvSpPr/>
          <p:nvPr/>
        </p:nvSpPr>
        <p:spPr>
          <a:xfrm>
            <a:off x="4468893" y="2385127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C`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DCF5DA25-4606-D042-8600-F7E7E124B072}"/>
              </a:ext>
            </a:extLst>
          </p:cNvPr>
          <p:cNvCxnSpPr>
            <a:cxnSpLocks/>
          </p:cNvCxnSpPr>
          <p:nvPr/>
        </p:nvCxnSpPr>
        <p:spPr>
          <a:xfrm>
            <a:off x="2983190" y="3089364"/>
            <a:ext cx="15639" cy="21240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C4956D1-377A-0A42-AC96-A3F782C8A0B9}"/>
              </a:ext>
            </a:extLst>
          </p:cNvPr>
          <p:cNvSpPr/>
          <p:nvPr/>
        </p:nvSpPr>
        <p:spPr>
          <a:xfrm>
            <a:off x="2233533" y="5365058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A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850A691-430A-0047-8F52-46F8E3073746}"/>
              </a:ext>
            </a:extLst>
          </p:cNvPr>
          <p:cNvSpPr/>
          <p:nvPr/>
        </p:nvSpPr>
        <p:spPr>
          <a:xfrm>
            <a:off x="2210686" y="2385127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63E4827-AF06-884E-9E05-47A67F6E1548}"/>
              </a:ext>
            </a:extLst>
          </p:cNvPr>
          <p:cNvSpPr/>
          <p:nvPr/>
        </p:nvSpPr>
        <p:spPr>
          <a:xfrm>
            <a:off x="950956" y="3491407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A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E62222-9F09-F945-B2D8-B4ECA5A5F045}"/>
              </a:ext>
            </a:extLst>
          </p:cNvPr>
          <p:cNvSpPr txBox="1"/>
          <p:nvPr/>
        </p:nvSpPr>
        <p:spPr>
          <a:xfrm>
            <a:off x="1677653" y="3550886"/>
            <a:ext cx="3712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&gt;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2E0B17C-304E-4249-9C5E-8548800B6171}"/>
              </a:ext>
            </a:extLst>
          </p:cNvPr>
          <p:cNvSpPr/>
          <p:nvPr/>
        </p:nvSpPr>
        <p:spPr>
          <a:xfrm>
            <a:off x="1936350" y="3486004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A`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BD014A5-02C0-2349-8F44-045957284B54}"/>
              </a:ext>
            </a:extLst>
          </p:cNvPr>
          <p:cNvSpPr/>
          <p:nvPr/>
        </p:nvSpPr>
        <p:spPr>
          <a:xfrm>
            <a:off x="950956" y="4240706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82DA2D-0D9D-E44E-B397-F9CD478A6E5C}"/>
              </a:ext>
            </a:extLst>
          </p:cNvPr>
          <p:cNvSpPr txBox="1"/>
          <p:nvPr/>
        </p:nvSpPr>
        <p:spPr>
          <a:xfrm>
            <a:off x="1677652" y="4250261"/>
            <a:ext cx="3712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&gt;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4B60A04-30CF-EE43-A19E-5E4CCE0CEB53}"/>
              </a:ext>
            </a:extLst>
          </p:cNvPr>
          <p:cNvSpPr/>
          <p:nvPr/>
        </p:nvSpPr>
        <p:spPr>
          <a:xfrm>
            <a:off x="1926635" y="4240706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C`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84E15E3-A851-FE4A-B438-656721564708}"/>
              </a:ext>
            </a:extLst>
          </p:cNvPr>
          <p:cNvSpPr/>
          <p:nvPr/>
        </p:nvSpPr>
        <p:spPr>
          <a:xfrm>
            <a:off x="3342487" y="3818822"/>
            <a:ext cx="726696" cy="406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B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F0CD5BD-E156-C049-834D-5CDDB76EA8A4}"/>
              </a:ext>
            </a:extLst>
          </p:cNvPr>
          <p:cNvSpPr txBox="1"/>
          <p:nvPr/>
        </p:nvSpPr>
        <p:spPr>
          <a:xfrm>
            <a:off x="4087364" y="3859018"/>
            <a:ext cx="3712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&lt;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06367D8-16CC-494F-A810-60307720AE04}"/>
              </a:ext>
            </a:extLst>
          </p:cNvPr>
          <p:cNvSpPr/>
          <p:nvPr/>
        </p:nvSpPr>
        <p:spPr>
          <a:xfrm>
            <a:off x="4423715" y="3818822"/>
            <a:ext cx="726696" cy="406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B`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A23C765-FC53-254D-848E-9B4B8D1D68D9}"/>
              </a:ext>
            </a:extLst>
          </p:cNvPr>
          <p:cNvSpPr/>
          <p:nvPr/>
        </p:nvSpPr>
        <p:spPr>
          <a:xfrm>
            <a:off x="6096000" y="2372713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A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B2F5C35-3AA9-0143-8384-E0BD89BED805}"/>
              </a:ext>
            </a:extLst>
          </p:cNvPr>
          <p:cNvSpPr/>
          <p:nvPr/>
        </p:nvSpPr>
        <p:spPr>
          <a:xfrm>
            <a:off x="6847401" y="2372811"/>
            <a:ext cx="1275836" cy="406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Other Features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49F1018-C6AE-0542-ABCE-EF76C8464437}"/>
              </a:ext>
            </a:extLst>
          </p:cNvPr>
          <p:cNvSpPr/>
          <p:nvPr/>
        </p:nvSpPr>
        <p:spPr>
          <a:xfrm>
            <a:off x="8151562" y="2372713"/>
            <a:ext cx="837011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Target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C232170-BAB1-CF40-84AF-680370BDB4DC}"/>
              </a:ext>
            </a:extLst>
          </p:cNvPr>
          <p:cNvSpPr/>
          <p:nvPr/>
        </p:nvSpPr>
        <p:spPr>
          <a:xfrm>
            <a:off x="9146079" y="2385127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A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0D6253A-3BE7-7D4B-A512-B97762BAD6EA}"/>
              </a:ext>
            </a:extLst>
          </p:cNvPr>
          <p:cNvSpPr/>
          <p:nvPr/>
        </p:nvSpPr>
        <p:spPr>
          <a:xfrm>
            <a:off x="9897480" y="2385225"/>
            <a:ext cx="1275836" cy="406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Other Features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ACBA6D8-E3AA-2245-8222-9C3EAEF26F05}"/>
              </a:ext>
            </a:extLst>
          </p:cNvPr>
          <p:cNvSpPr/>
          <p:nvPr/>
        </p:nvSpPr>
        <p:spPr>
          <a:xfrm>
            <a:off x="11201641" y="2385127"/>
            <a:ext cx="892599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Target`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55AAC39A-1A61-C548-80C6-1A0470BD4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947" y="3068828"/>
            <a:ext cx="2457452" cy="2451246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91E5D7E9-C8C1-E44C-A6B3-BA074A0E2606}"/>
              </a:ext>
            </a:extLst>
          </p:cNvPr>
          <p:cNvSpPr txBox="1"/>
          <p:nvPr/>
        </p:nvSpPr>
        <p:spPr>
          <a:xfrm>
            <a:off x="7660251" y="6059807"/>
            <a:ext cx="432730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Gungsuh" panose="02030600000101010101" pitchFamily="18" charset="-127"/>
                <a:ea typeface="Gungsuh" panose="02030600000101010101" pitchFamily="18" charset="-127"/>
              </a:rPr>
              <a:t> source : </a:t>
            </a:r>
            <a:r>
              <a:rPr lang="en" altLang="x-none" sz="900" dirty="0">
                <a:hlinkClick r:id="rId3"/>
              </a:rPr>
              <a:t>https://www.kaggle.com/ogrellier/feature-selection-with-null-importances</a:t>
            </a:r>
            <a:r>
              <a:rPr kumimoji="1" lang="en-US" altLang="ko-KR" sz="900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endParaRPr kumimoji="1" lang="x-none" altLang="en-US" sz="9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DF9E2A69-64CC-2045-97A0-9AC049A21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5045" y="3090848"/>
            <a:ext cx="2400705" cy="232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250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8EA0478-CAF1-664F-BD3B-97F3D3ED6063}"/>
              </a:ext>
            </a:extLst>
          </p:cNvPr>
          <p:cNvSpPr txBox="1"/>
          <p:nvPr/>
        </p:nvSpPr>
        <p:spPr>
          <a:xfrm>
            <a:off x="1356208" y="1412555"/>
            <a:ext cx="320894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3. Dropping High Correlation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856644-D9C6-EA48-AAE7-E7F0F9331306}"/>
              </a:ext>
            </a:extLst>
          </p:cNvPr>
          <p:cNvSpPr txBox="1"/>
          <p:nvPr/>
        </p:nvSpPr>
        <p:spPr>
          <a:xfrm>
            <a:off x="8506221" y="1412350"/>
            <a:ext cx="83374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4.</a:t>
            </a:r>
            <a:r>
              <a:rPr kumimoji="1" lang="ko-KR" altLang="en-US" sz="1300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RFE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15B578-2303-A340-BFA0-63A6B0EAC86D}"/>
              </a:ext>
            </a:extLst>
          </p:cNvPr>
          <p:cNvSpPr txBox="1"/>
          <p:nvPr/>
        </p:nvSpPr>
        <p:spPr>
          <a:xfrm>
            <a:off x="718824" y="514843"/>
            <a:ext cx="406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Gungsuh" panose="02030600000101010101" pitchFamily="18" charset="-127"/>
                <a:ea typeface="Gungsuh" panose="02030600000101010101" pitchFamily="18" charset="-127"/>
              </a:rPr>
              <a:t>Feature </a:t>
            </a:r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선택</a:t>
            </a:r>
            <a:r>
              <a:rPr kumimoji="1" lang="en-US" altLang="ko-KR" dirty="0">
                <a:latin typeface="Gungsuh" panose="02030600000101010101" pitchFamily="18" charset="-127"/>
                <a:ea typeface="Gungsuh" panose="02030600000101010101" pitchFamily="18" charset="-127"/>
              </a:rPr>
              <a:t>/</a:t>
            </a:r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제거하기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838AA41B-0EDA-6D4F-8723-2E39705AB3C9}"/>
              </a:ext>
            </a:extLst>
          </p:cNvPr>
          <p:cNvCxnSpPr/>
          <p:nvPr/>
        </p:nvCxnSpPr>
        <p:spPr>
          <a:xfrm>
            <a:off x="635285" y="10359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A0445A74-F29E-8745-AE4E-33264A20EBA4}"/>
              </a:ext>
            </a:extLst>
          </p:cNvPr>
          <p:cNvCxnSpPr>
            <a:cxnSpLocks/>
          </p:cNvCxnSpPr>
          <p:nvPr/>
        </p:nvCxnSpPr>
        <p:spPr>
          <a:xfrm>
            <a:off x="5905928" y="1453864"/>
            <a:ext cx="0" cy="4520629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FE99102-6CC9-DC48-BE93-B923B0814C44}"/>
              </a:ext>
            </a:extLst>
          </p:cNvPr>
          <p:cNvSpPr/>
          <p:nvPr/>
        </p:nvSpPr>
        <p:spPr>
          <a:xfrm>
            <a:off x="718824" y="2385127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A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065EAE6-35D8-7F4C-96D4-C13EAF3BDE43}"/>
              </a:ext>
            </a:extLst>
          </p:cNvPr>
          <p:cNvSpPr/>
          <p:nvPr/>
        </p:nvSpPr>
        <p:spPr>
          <a:xfrm>
            <a:off x="1463701" y="2385127"/>
            <a:ext cx="726696" cy="406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B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6E1592F-E257-4549-AFAE-38C56C0A5880}"/>
              </a:ext>
            </a:extLst>
          </p:cNvPr>
          <p:cNvSpPr/>
          <p:nvPr/>
        </p:nvSpPr>
        <p:spPr>
          <a:xfrm>
            <a:off x="2210686" y="2385127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3475BFC-A981-CA45-BE45-3587611EBAFF}"/>
              </a:ext>
            </a:extLst>
          </p:cNvPr>
          <p:cNvSpPr/>
          <p:nvPr/>
        </p:nvSpPr>
        <p:spPr>
          <a:xfrm>
            <a:off x="2957671" y="2385127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D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9D5FB02-3524-6945-9A68-5B92669D85D8}"/>
              </a:ext>
            </a:extLst>
          </p:cNvPr>
          <p:cNvSpPr/>
          <p:nvPr/>
        </p:nvSpPr>
        <p:spPr>
          <a:xfrm>
            <a:off x="3709562" y="2385127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E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FB123EB5-AD39-5E49-BC83-670E8BCAB9D0}"/>
              </a:ext>
            </a:extLst>
          </p:cNvPr>
          <p:cNvSpPr/>
          <p:nvPr/>
        </p:nvSpPr>
        <p:spPr>
          <a:xfrm>
            <a:off x="4461453" y="2385127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F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0F1C31B7-FB33-1A4B-A418-C74B1036E944}"/>
              </a:ext>
            </a:extLst>
          </p:cNvPr>
          <p:cNvCxnSpPr>
            <a:cxnSpLocks/>
          </p:cNvCxnSpPr>
          <p:nvPr/>
        </p:nvCxnSpPr>
        <p:spPr>
          <a:xfrm>
            <a:off x="2983190" y="3089364"/>
            <a:ext cx="15639" cy="21240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B64D04F-6F00-5B40-B635-6E92937FAD2C}"/>
              </a:ext>
            </a:extLst>
          </p:cNvPr>
          <p:cNvSpPr/>
          <p:nvPr/>
        </p:nvSpPr>
        <p:spPr>
          <a:xfrm>
            <a:off x="1934127" y="5368588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A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4F353DE-A946-4240-ABD0-AD47ECB70FC7}"/>
              </a:ext>
            </a:extLst>
          </p:cNvPr>
          <p:cNvSpPr/>
          <p:nvPr/>
        </p:nvSpPr>
        <p:spPr>
          <a:xfrm>
            <a:off x="2676206" y="5367259"/>
            <a:ext cx="726696" cy="406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B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057E02F3-9DEC-EA40-925D-BE08EAA34DB2}"/>
              </a:ext>
            </a:extLst>
          </p:cNvPr>
          <p:cNvSpPr/>
          <p:nvPr/>
        </p:nvSpPr>
        <p:spPr>
          <a:xfrm>
            <a:off x="3428097" y="5367259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E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B83D1C3-D7D2-5544-91CF-A2C58A2D6E8E}"/>
              </a:ext>
            </a:extLst>
          </p:cNvPr>
          <p:cNvSpPr/>
          <p:nvPr/>
        </p:nvSpPr>
        <p:spPr>
          <a:xfrm>
            <a:off x="6737768" y="2385127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A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EC8301E-2DF6-2645-B4F4-ED64C421DACA}"/>
              </a:ext>
            </a:extLst>
          </p:cNvPr>
          <p:cNvSpPr/>
          <p:nvPr/>
        </p:nvSpPr>
        <p:spPr>
          <a:xfrm>
            <a:off x="7482645" y="2385127"/>
            <a:ext cx="726696" cy="406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B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08FF350-981B-6547-A754-65505AC41F34}"/>
              </a:ext>
            </a:extLst>
          </p:cNvPr>
          <p:cNvSpPr/>
          <p:nvPr/>
        </p:nvSpPr>
        <p:spPr>
          <a:xfrm>
            <a:off x="8229630" y="2385127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E642FE97-8203-0B4B-8F39-D28A32D765F8}"/>
              </a:ext>
            </a:extLst>
          </p:cNvPr>
          <p:cNvSpPr/>
          <p:nvPr/>
        </p:nvSpPr>
        <p:spPr>
          <a:xfrm>
            <a:off x="8976615" y="2385127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D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6B8BA4D-66C9-A54F-B9AA-C7B7BB24C535}"/>
              </a:ext>
            </a:extLst>
          </p:cNvPr>
          <p:cNvSpPr/>
          <p:nvPr/>
        </p:nvSpPr>
        <p:spPr>
          <a:xfrm>
            <a:off x="9728506" y="2385127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E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B7C306A-0C1B-4240-8B11-0073C525304F}"/>
              </a:ext>
            </a:extLst>
          </p:cNvPr>
          <p:cNvSpPr/>
          <p:nvPr/>
        </p:nvSpPr>
        <p:spPr>
          <a:xfrm>
            <a:off x="10480397" y="2385127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F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BDBA5235-F39D-7F4D-B04C-5AE356208F97}"/>
              </a:ext>
            </a:extLst>
          </p:cNvPr>
          <p:cNvCxnSpPr>
            <a:cxnSpLocks/>
          </p:cNvCxnSpPr>
          <p:nvPr/>
        </p:nvCxnSpPr>
        <p:spPr>
          <a:xfrm>
            <a:off x="8987024" y="2877536"/>
            <a:ext cx="7820" cy="557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0BD1087B-BC68-484C-AF92-31FA23CAF20D}"/>
              </a:ext>
            </a:extLst>
          </p:cNvPr>
          <p:cNvSpPr txBox="1"/>
          <p:nvPr/>
        </p:nvSpPr>
        <p:spPr>
          <a:xfrm>
            <a:off x="7379238" y="1680267"/>
            <a:ext cx="310115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(Recursive Feature Elimination)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FB9E2CF-B6B4-E44A-8E0A-5B2572AB66B1}"/>
              </a:ext>
            </a:extLst>
          </p:cNvPr>
          <p:cNvSpPr/>
          <p:nvPr/>
        </p:nvSpPr>
        <p:spPr>
          <a:xfrm>
            <a:off x="7095889" y="3510978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A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FE4CC4A4-D905-DC47-86C5-C2065B665CC2}"/>
              </a:ext>
            </a:extLst>
          </p:cNvPr>
          <p:cNvSpPr/>
          <p:nvPr/>
        </p:nvSpPr>
        <p:spPr>
          <a:xfrm>
            <a:off x="7840766" y="3510978"/>
            <a:ext cx="726696" cy="406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B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44890C7-D892-524D-827E-AF653E19A10F}"/>
              </a:ext>
            </a:extLst>
          </p:cNvPr>
          <p:cNvSpPr/>
          <p:nvPr/>
        </p:nvSpPr>
        <p:spPr>
          <a:xfrm>
            <a:off x="8587751" y="3510978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1EF9CB29-1B98-5B4C-A85B-9E6868C5C10A}"/>
              </a:ext>
            </a:extLst>
          </p:cNvPr>
          <p:cNvSpPr/>
          <p:nvPr/>
        </p:nvSpPr>
        <p:spPr>
          <a:xfrm>
            <a:off x="9334736" y="3510978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D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D01CFA97-190A-C740-8423-22A47C1811D2}"/>
              </a:ext>
            </a:extLst>
          </p:cNvPr>
          <p:cNvSpPr/>
          <p:nvPr/>
        </p:nvSpPr>
        <p:spPr>
          <a:xfrm>
            <a:off x="10086627" y="3510978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E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6094BA47-C4C4-1A4C-BB9D-FBFF015575B3}"/>
              </a:ext>
            </a:extLst>
          </p:cNvPr>
          <p:cNvCxnSpPr>
            <a:cxnSpLocks/>
          </p:cNvCxnSpPr>
          <p:nvPr/>
        </p:nvCxnSpPr>
        <p:spPr>
          <a:xfrm>
            <a:off x="8987024" y="3996134"/>
            <a:ext cx="7820" cy="557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5BF8C71-7306-D746-A8FE-1E1143B1E6D6}"/>
              </a:ext>
            </a:extLst>
          </p:cNvPr>
          <p:cNvSpPr/>
          <p:nvPr/>
        </p:nvSpPr>
        <p:spPr>
          <a:xfrm>
            <a:off x="7962343" y="4656033"/>
            <a:ext cx="726696" cy="406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B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CB764AC-EA6C-8248-97D3-748631A15990}"/>
              </a:ext>
            </a:extLst>
          </p:cNvPr>
          <p:cNvSpPr/>
          <p:nvPr/>
        </p:nvSpPr>
        <p:spPr>
          <a:xfrm>
            <a:off x="8709328" y="4656033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BAD14CA-3692-2346-962C-410D88C21B00}"/>
              </a:ext>
            </a:extLst>
          </p:cNvPr>
          <p:cNvSpPr/>
          <p:nvPr/>
        </p:nvSpPr>
        <p:spPr>
          <a:xfrm>
            <a:off x="9456313" y="4656033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D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37E40C27-EC5F-954E-9EE6-408B95B4B501}"/>
              </a:ext>
            </a:extLst>
          </p:cNvPr>
          <p:cNvCxnSpPr>
            <a:cxnSpLocks/>
          </p:cNvCxnSpPr>
          <p:nvPr/>
        </p:nvCxnSpPr>
        <p:spPr>
          <a:xfrm>
            <a:off x="8987024" y="5165226"/>
            <a:ext cx="7820" cy="557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CAAC4921-BA8F-2A4E-9332-9E43A407480F}"/>
              </a:ext>
            </a:extLst>
          </p:cNvPr>
          <p:cNvSpPr/>
          <p:nvPr/>
        </p:nvSpPr>
        <p:spPr>
          <a:xfrm>
            <a:off x="8269447" y="5822022"/>
            <a:ext cx="726696" cy="40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81A8532-F0FB-7944-8D93-59B755AE2F0F}"/>
              </a:ext>
            </a:extLst>
          </p:cNvPr>
          <p:cNvSpPr/>
          <p:nvPr/>
        </p:nvSpPr>
        <p:spPr>
          <a:xfrm>
            <a:off x="9016432" y="5822022"/>
            <a:ext cx="726696" cy="4064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D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9489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꺾인 연결선[E] 27">
            <a:extLst>
              <a:ext uri="{FF2B5EF4-FFF2-40B4-BE49-F238E27FC236}">
                <a16:creationId xmlns:a16="http://schemas.microsoft.com/office/drawing/2014/main" id="{4EB8E3A7-B77E-E04A-844A-0485392552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770689" y="5391684"/>
            <a:ext cx="366004" cy="380754"/>
          </a:xfrm>
          <a:prstGeom prst="bentConnector2">
            <a:avLst/>
          </a:prstGeom>
          <a:ln>
            <a:prstDash val="sysDash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0" name="꺾인 연결선[E] 29">
            <a:extLst>
              <a:ext uri="{FF2B5EF4-FFF2-40B4-BE49-F238E27FC236}">
                <a16:creationId xmlns:a16="http://schemas.microsoft.com/office/drawing/2014/main" id="{D912B3C3-D9EB-564D-A8FF-4E6539E660A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97924" y="5830393"/>
            <a:ext cx="366004" cy="380754"/>
          </a:xfrm>
          <a:prstGeom prst="bentConnector2">
            <a:avLst/>
          </a:prstGeom>
          <a:ln>
            <a:prstDash val="sysDash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0" name="꺾인 연결선[E] 9">
            <a:extLst>
              <a:ext uri="{FF2B5EF4-FFF2-40B4-BE49-F238E27FC236}">
                <a16:creationId xmlns:a16="http://schemas.microsoft.com/office/drawing/2014/main" id="{678B1984-B01A-254C-8AD4-D656FD0914D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072237" y="4905473"/>
            <a:ext cx="366004" cy="380754"/>
          </a:xfrm>
          <a:prstGeom prst="bentConnector2">
            <a:avLst/>
          </a:prstGeom>
          <a:ln>
            <a:prstDash val="sysDash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F6B2244-8144-5349-91F5-4674A90D605B}"/>
              </a:ext>
            </a:extLst>
          </p:cNvPr>
          <p:cNvSpPr txBox="1"/>
          <p:nvPr/>
        </p:nvSpPr>
        <p:spPr>
          <a:xfrm>
            <a:off x="718824" y="514843"/>
            <a:ext cx="406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dirty="0">
                <a:latin typeface="Gungsuh" panose="02030600000101010101" pitchFamily="18" charset="-127"/>
                <a:ea typeface="Gungsuh" panose="02030600000101010101" pitchFamily="18" charset="-127"/>
              </a:rPr>
              <a:t>Boosting Models  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DE160315-2932-6448-A2E3-08AB2EBB31AE}"/>
              </a:ext>
            </a:extLst>
          </p:cNvPr>
          <p:cNvCxnSpPr/>
          <p:nvPr/>
        </p:nvCxnSpPr>
        <p:spPr>
          <a:xfrm>
            <a:off x="635285" y="10359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B3508FFA-AD82-E340-93F6-DC3878049D25}"/>
              </a:ext>
            </a:extLst>
          </p:cNvPr>
          <p:cNvSpPr/>
          <p:nvPr/>
        </p:nvSpPr>
        <p:spPr>
          <a:xfrm>
            <a:off x="1747773" y="2376359"/>
            <a:ext cx="585994" cy="53677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3CB5FD4-968E-D540-A17F-7895B95B5B27}"/>
              </a:ext>
            </a:extLst>
          </p:cNvPr>
          <p:cNvSpPr/>
          <p:nvPr/>
        </p:nvSpPr>
        <p:spPr>
          <a:xfrm>
            <a:off x="2537170" y="2376359"/>
            <a:ext cx="585994" cy="53677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0D5BFD9-3DE5-F246-B88C-2725FEE9EEFD}"/>
              </a:ext>
            </a:extLst>
          </p:cNvPr>
          <p:cNvSpPr/>
          <p:nvPr/>
        </p:nvSpPr>
        <p:spPr>
          <a:xfrm>
            <a:off x="3386499" y="2376359"/>
            <a:ext cx="585994" cy="53677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7F1C714-D043-F746-A0D3-DAE3720258A9}"/>
              </a:ext>
            </a:extLst>
          </p:cNvPr>
          <p:cNvSpPr/>
          <p:nvPr/>
        </p:nvSpPr>
        <p:spPr>
          <a:xfrm>
            <a:off x="4235828" y="2376359"/>
            <a:ext cx="585994" cy="53677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9BDA771C-96D9-5B41-A143-58AE88EC718F}"/>
              </a:ext>
            </a:extLst>
          </p:cNvPr>
          <p:cNvCxnSpPr>
            <a:cxnSpLocks/>
          </p:cNvCxnSpPr>
          <p:nvPr/>
        </p:nvCxnSpPr>
        <p:spPr>
          <a:xfrm>
            <a:off x="5905928" y="1453864"/>
            <a:ext cx="0" cy="4885291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DFD9399-106E-0140-9672-74BDF01366C3}"/>
              </a:ext>
            </a:extLst>
          </p:cNvPr>
          <p:cNvSpPr/>
          <p:nvPr/>
        </p:nvSpPr>
        <p:spPr>
          <a:xfrm>
            <a:off x="2492425" y="1622889"/>
            <a:ext cx="1250338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Bagging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223081E-DAC3-944D-A92A-9E5FDCA8BCD8}"/>
              </a:ext>
            </a:extLst>
          </p:cNvPr>
          <p:cNvSpPr/>
          <p:nvPr/>
        </p:nvSpPr>
        <p:spPr>
          <a:xfrm>
            <a:off x="2565708" y="3972604"/>
            <a:ext cx="1250338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Boosting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BC3533B-C1D7-0E41-9316-D9DAA0286CC4}"/>
              </a:ext>
            </a:extLst>
          </p:cNvPr>
          <p:cNvSpPr txBox="1"/>
          <p:nvPr/>
        </p:nvSpPr>
        <p:spPr>
          <a:xfrm>
            <a:off x="2971163" y="3296675"/>
            <a:ext cx="43942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VS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2AE2AC2E-8CAD-A443-BC19-ABAE12FEC9D6}"/>
              </a:ext>
            </a:extLst>
          </p:cNvPr>
          <p:cNvSpPr/>
          <p:nvPr/>
        </p:nvSpPr>
        <p:spPr>
          <a:xfrm>
            <a:off x="1771865" y="4559074"/>
            <a:ext cx="585994" cy="53677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0600A6A8-527A-9342-A444-7672B8E640C4}"/>
              </a:ext>
            </a:extLst>
          </p:cNvPr>
          <p:cNvSpPr/>
          <p:nvPr/>
        </p:nvSpPr>
        <p:spPr>
          <a:xfrm>
            <a:off x="2492425" y="5010464"/>
            <a:ext cx="585994" cy="53677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ABD54B62-839B-6D46-B005-99E14E0BA462}"/>
              </a:ext>
            </a:extLst>
          </p:cNvPr>
          <p:cNvSpPr/>
          <p:nvPr/>
        </p:nvSpPr>
        <p:spPr>
          <a:xfrm>
            <a:off x="3190877" y="5496675"/>
            <a:ext cx="585994" cy="53677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0F472BC-946D-8E4E-9B1A-B7CFBD1F532B}"/>
              </a:ext>
            </a:extLst>
          </p:cNvPr>
          <p:cNvSpPr/>
          <p:nvPr/>
        </p:nvSpPr>
        <p:spPr>
          <a:xfrm>
            <a:off x="3918112" y="5935384"/>
            <a:ext cx="585994" cy="53677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D62B80B-CCDE-FD4D-94DC-4A9553B66860}"/>
              </a:ext>
            </a:extLst>
          </p:cNvPr>
          <p:cNvSpPr/>
          <p:nvPr/>
        </p:nvSpPr>
        <p:spPr>
          <a:xfrm>
            <a:off x="6474066" y="1646585"/>
            <a:ext cx="1250338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00" dirty="0" err="1">
                <a:latin typeface="Gungsuh" panose="02030600000101010101" pitchFamily="18" charset="-127"/>
                <a:ea typeface="Gungsuh" panose="02030600000101010101" pitchFamily="18" charset="-127"/>
              </a:rPr>
              <a:t>XGBoost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CA8087A-F03A-6B4C-AC74-3DDD10AD497D}"/>
              </a:ext>
            </a:extLst>
          </p:cNvPr>
          <p:cNvSpPr/>
          <p:nvPr/>
        </p:nvSpPr>
        <p:spPr>
          <a:xfrm>
            <a:off x="6500133" y="2934068"/>
            <a:ext cx="1250338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00" dirty="0" err="1">
                <a:latin typeface="Gungsuh" panose="02030600000101010101" pitchFamily="18" charset="-127"/>
                <a:ea typeface="Gungsuh" panose="02030600000101010101" pitchFamily="18" charset="-127"/>
              </a:rPr>
              <a:t>LightGBM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D1E51AA-6218-C344-8BB6-C60789F66B8F}"/>
              </a:ext>
            </a:extLst>
          </p:cNvPr>
          <p:cNvSpPr/>
          <p:nvPr/>
        </p:nvSpPr>
        <p:spPr>
          <a:xfrm>
            <a:off x="6474066" y="4340716"/>
            <a:ext cx="1250338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00" dirty="0" err="1">
                <a:latin typeface="Gungsuh" panose="02030600000101010101" pitchFamily="18" charset="-127"/>
                <a:ea typeface="Gungsuh" panose="02030600000101010101" pitchFamily="18" charset="-127"/>
              </a:rPr>
              <a:t>Catboost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6" name="왼쪽 중괄호[L] 35">
            <a:extLst>
              <a:ext uri="{FF2B5EF4-FFF2-40B4-BE49-F238E27FC236}">
                <a16:creationId xmlns:a16="http://schemas.microsoft.com/office/drawing/2014/main" id="{8F9DFB9C-3723-364D-9687-6A2FAF508367}"/>
              </a:ext>
            </a:extLst>
          </p:cNvPr>
          <p:cNvSpPr/>
          <p:nvPr/>
        </p:nvSpPr>
        <p:spPr>
          <a:xfrm>
            <a:off x="6149037" y="1849784"/>
            <a:ext cx="137012" cy="2709283"/>
          </a:xfrm>
          <a:prstGeom prst="leftBrac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082171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06FB400-FC0C-A04F-9720-8213214AF539}"/>
              </a:ext>
            </a:extLst>
          </p:cNvPr>
          <p:cNvSpPr txBox="1"/>
          <p:nvPr/>
        </p:nvSpPr>
        <p:spPr>
          <a:xfrm>
            <a:off x="1082210" y="1711992"/>
            <a:ext cx="2265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dirty="0">
                <a:latin typeface="Gungsuh" panose="02030600000101010101" pitchFamily="18" charset="-127"/>
                <a:ea typeface="Gungsuh" panose="02030600000101010101" pitchFamily="18" charset="-127"/>
              </a:rPr>
              <a:t>OOF(Out of Fold)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29664A-D09F-2C48-90F0-EFD9840D4243}"/>
              </a:ext>
            </a:extLst>
          </p:cNvPr>
          <p:cNvSpPr txBox="1"/>
          <p:nvPr/>
        </p:nvSpPr>
        <p:spPr>
          <a:xfrm>
            <a:off x="718824" y="514843"/>
            <a:ext cx="406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dirty="0">
                <a:latin typeface="Gungsuh" panose="02030600000101010101" pitchFamily="18" charset="-127"/>
                <a:ea typeface="Gungsuh" panose="02030600000101010101" pitchFamily="18" charset="-127"/>
              </a:rPr>
              <a:t>OOF , STACKING, ENSEMBLE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74559C3F-BFFA-8843-96E9-E1B7434071C9}"/>
              </a:ext>
            </a:extLst>
          </p:cNvPr>
          <p:cNvCxnSpPr/>
          <p:nvPr/>
        </p:nvCxnSpPr>
        <p:spPr>
          <a:xfrm>
            <a:off x="635285" y="10359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08FA9C7-DB27-BD4D-88B4-CA8DAC8DAB16}"/>
              </a:ext>
            </a:extLst>
          </p:cNvPr>
          <p:cNvSpPr/>
          <p:nvPr/>
        </p:nvSpPr>
        <p:spPr>
          <a:xfrm>
            <a:off x="1603817" y="2681157"/>
            <a:ext cx="1035032" cy="406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Fold 1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482ED9C-6CA1-0547-8537-F0EF869E6909}"/>
              </a:ext>
            </a:extLst>
          </p:cNvPr>
          <p:cNvSpPr/>
          <p:nvPr/>
        </p:nvSpPr>
        <p:spPr>
          <a:xfrm>
            <a:off x="1603817" y="320503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Fold 2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626308F-FD5A-9840-AE7B-DD574672E347}"/>
              </a:ext>
            </a:extLst>
          </p:cNvPr>
          <p:cNvSpPr/>
          <p:nvPr/>
        </p:nvSpPr>
        <p:spPr>
          <a:xfrm>
            <a:off x="1603817" y="372891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Fold 3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9D0BAC-D335-9040-9520-D0D37D1428AB}"/>
              </a:ext>
            </a:extLst>
          </p:cNvPr>
          <p:cNvSpPr/>
          <p:nvPr/>
        </p:nvSpPr>
        <p:spPr>
          <a:xfrm>
            <a:off x="1603817" y="425279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Fold 4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5FA81DE-8D75-ED46-8387-0ABED96C0AED}"/>
              </a:ext>
            </a:extLst>
          </p:cNvPr>
          <p:cNvSpPr/>
          <p:nvPr/>
        </p:nvSpPr>
        <p:spPr>
          <a:xfrm>
            <a:off x="1603817" y="4776677"/>
            <a:ext cx="1035032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Fold 5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0C2D975-5BBE-3E45-89B1-3B3796810731}"/>
              </a:ext>
            </a:extLst>
          </p:cNvPr>
          <p:cNvSpPr/>
          <p:nvPr/>
        </p:nvSpPr>
        <p:spPr>
          <a:xfrm>
            <a:off x="3578501" y="2705160"/>
            <a:ext cx="817123" cy="25019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Predict</a:t>
            </a:r>
          </a:p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 1</a:t>
            </a:r>
            <a:endParaRPr kumimoji="1" lang="x-none" altLang="en-US" sz="11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248925-F50A-DE4E-9601-E7546C1D4C19}"/>
              </a:ext>
            </a:extLst>
          </p:cNvPr>
          <p:cNvSpPr/>
          <p:nvPr/>
        </p:nvSpPr>
        <p:spPr>
          <a:xfrm>
            <a:off x="4434517" y="2705160"/>
            <a:ext cx="817123" cy="25019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Predict</a:t>
            </a:r>
          </a:p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 2</a:t>
            </a:r>
            <a:endParaRPr kumimoji="1" lang="x-none" altLang="en-US" sz="11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E714A52-8394-6E42-B0E2-6DAB256DC581}"/>
              </a:ext>
            </a:extLst>
          </p:cNvPr>
          <p:cNvSpPr/>
          <p:nvPr/>
        </p:nvSpPr>
        <p:spPr>
          <a:xfrm>
            <a:off x="5679648" y="2705160"/>
            <a:ext cx="817123" cy="25019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Predict</a:t>
            </a:r>
          </a:p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 5</a:t>
            </a:r>
            <a:endParaRPr kumimoji="1" lang="x-none" altLang="en-US" sz="11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4D7001-AECB-CF42-A8BE-16A12C9F2F2E}"/>
              </a:ext>
            </a:extLst>
          </p:cNvPr>
          <p:cNvSpPr txBox="1"/>
          <p:nvPr/>
        </p:nvSpPr>
        <p:spPr>
          <a:xfrm>
            <a:off x="5270434" y="3666199"/>
            <a:ext cx="390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dirty="0"/>
              <a:t>…</a:t>
            </a:r>
            <a:endParaRPr kumimoji="1" lang="x-none" altLang="en-US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79FFD628-F904-2D46-AB54-A891BB1ED816}"/>
              </a:ext>
            </a:extLst>
          </p:cNvPr>
          <p:cNvCxnSpPr/>
          <p:nvPr/>
        </p:nvCxnSpPr>
        <p:spPr>
          <a:xfrm>
            <a:off x="6834025" y="3907909"/>
            <a:ext cx="3869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743574E-D58E-464C-98AB-8388F4673A13}"/>
              </a:ext>
            </a:extLst>
          </p:cNvPr>
          <p:cNvSpPr/>
          <p:nvPr/>
        </p:nvSpPr>
        <p:spPr>
          <a:xfrm>
            <a:off x="7414268" y="2705160"/>
            <a:ext cx="1388970" cy="25019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SUM(Predict)/</a:t>
            </a:r>
            <a:r>
              <a:rPr kumimoji="1" lang="en-US" altLang="x-none" sz="1100" b="1" dirty="0">
                <a:latin typeface="Gungsuh" panose="02030600000101010101" pitchFamily="18" charset="-127"/>
                <a:ea typeface="Gungsuh" panose="02030600000101010101" pitchFamily="18" charset="-127"/>
              </a:rPr>
              <a:t>5</a:t>
            </a:r>
            <a:endParaRPr kumimoji="1" lang="en-US" altLang="x-none" sz="1100" dirty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endParaRPr kumimoji="1" lang="x-none" altLang="en-US" sz="11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F749D9-397C-A641-B3E5-39449CB3F74A}"/>
              </a:ext>
            </a:extLst>
          </p:cNvPr>
          <p:cNvSpPr txBox="1"/>
          <p:nvPr/>
        </p:nvSpPr>
        <p:spPr>
          <a:xfrm>
            <a:off x="7306637" y="2305171"/>
            <a:ext cx="186647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Final Submission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513E11-EF73-6945-AC59-E0F46AD48223}"/>
              </a:ext>
            </a:extLst>
          </p:cNvPr>
          <p:cNvSpPr txBox="1"/>
          <p:nvPr/>
        </p:nvSpPr>
        <p:spPr>
          <a:xfrm>
            <a:off x="4766616" y="2263614"/>
            <a:ext cx="6416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OOF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6" name="왼쪽 중괄호[L] 25">
            <a:extLst>
              <a:ext uri="{FF2B5EF4-FFF2-40B4-BE49-F238E27FC236}">
                <a16:creationId xmlns:a16="http://schemas.microsoft.com/office/drawing/2014/main" id="{5F42043F-B6D4-364C-9069-21B8F9D57ACB}"/>
              </a:ext>
            </a:extLst>
          </p:cNvPr>
          <p:cNvSpPr/>
          <p:nvPr/>
        </p:nvSpPr>
        <p:spPr>
          <a:xfrm rot="5400000">
            <a:off x="4924302" y="1439380"/>
            <a:ext cx="176108" cy="2385482"/>
          </a:xfrm>
          <a:prstGeom prst="leftBrac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134435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8B332F9-29CA-E64B-8065-93BFDFBEE141}"/>
              </a:ext>
            </a:extLst>
          </p:cNvPr>
          <p:cNvSpPr txBox="1"/>
          <p:nvPr/>
        </p:nvSpPr>
        <p:spPr>
          <a:xfrm>
            <a:off x="8381999" y="1464138"/>
            <a:ext cx="381000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sz="1500" dirty="0">
                <a:latin typeface="Gungsuh" panose="02030600000101010101" pitchFamily="18" charset="-127"/>
                <a:ea typeface="Gungsuh" panose="02030600000101010101" pitchFamily="18" charset="-127"/>
              </a:rPr>
              <a:t>STACKING </a:t>
            </a:r>
            <a:endParaRPr kumimoji="1" lang="x-none" altLang="en-US" sz="15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3E10DE-00E0-E14A-8E1F-6D61846ACF6F}"/>
              </a:ext>
            </a:extLst>
          </p:cNvPr>
          <p:cNvSpPr txBox="1"/>
          <p:nvPr/>
        </p:nvSpPr>
        <p:spPr>
          <a:xfrm>
            <a:off x="2096599" y="1464138"/>
            <a:ext cx="131338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sz="1500" dirty="0">
                <a:latin typeface="Gungsuh" panose="02030600000101010101" pitchFamily="18" charset="-127"/>
                <a:ea typeface="Gungsuh" panose="02030600000101010101" pitchFamily="18" charset="-127"/>
              </a:rPr>
              <a:t>ENSEMBLE </a:t>
            </a:r>
            <a:endParaRPr kumimoji="1" lang="x-none" altLang="en-US" sz="15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29664A-D09F-2C48-90F0-EFD9840D4243}"/>
              </a:ext>
            </a:extLst>
          </p:cNvPr>
          <p:cNvSpPr txBox="1"/>
          <p:nvPr/>
        </p:nvSpPr>
        <p:spPr>
          <a:xfrm>
            <a:off x="718824" y="514843"/>
            <a:ext cx="406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dirty="0">
                <a:latin typeface="Gungsuh" panose="02030600000101010101" pitchFamily="18" charset="-127"/>
                <a:ea typeface="Gungsuh" panose="02030600000101010101" pitchFamily="18" charset="-127"/>
              </a:rPr>
              <a:t>OOF , STACKING, ENSEMBLE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74559C3F-BFFA-8843-96E9-E1B7434071C9}"/>
              </a:ext>
            </a:extLst>
          </p:cNvPr>
          <p:cNvCxnSpPr/>
          <p:nvPr/>
        </p:nvCxnSpPr>
        <p:spPr>
          <a:xfrm>
            <a:off x="682583" y="105390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66C2616F-58F4-1345-9364-BC4A2A32E4A2}"/>
              </a:ext>
            </a:extLst>
          </p:cNvPr>
          <p:cNvCxnSpPr>
            <a:cxnSpLocks/>
          </p:cNvCxnSpPr>
          <p:nvPr/>
        </p:nvCxnSpPr>
        <p:spPr>
          <a:xfrm>
            <a:off x="6084013" y="1464138"/>
            <a:ext cx="0" cy="4885291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5AD8C18-2882-7149-9F3B-626F0B0E4EF7}"/>
              </a:ext>
            </a:extLst>
          </p:cNvPr>
          <p:cNvSpPr/>
          <p:nvPr/>
        </p:nvSpPr>
        <p:spPr>
          <a:xfrm>
            <a:off x="718824" y="2629678"/>
            <a:ext cx="676907" cy="2702603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XGB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4A05893-D4D5-C045-A991-A75FD211273F}"/>
              </a:ext>
            </a:extLst>
          </p:cNvPr>
          <p:cNvSpPr/>
          <p:nvPr/>
        </p:nvSpPr>
        <p:spPr>
          <a:xfrm>
            <a:off x="2227246" y="2629678"/>
            <a:ext cx="671091" cy="270260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LGBM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F61B660-6A2F-FC40-AB0B-F4AA1D15716C}"/>
              </a:ext>
            </a:extLst>
          </p:cNvPr>
          <p:cNvSpPr/>
          <p:nvPr/>
        </p:nvSpPr>
        <p:spPr>
          <a:xfrm>
            <a:off x="3664918" y="2629678"/>
            <a:ext cx="664777" cy="270260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CAT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C49C7A-F24A-5A4F-90B3-A52155D14E0B}"/>
              </a:ext>
            </a:extLst>
          </p:cNvPr>
          <p:cNvSpPr txBox="1"/>
          <p:nvPr/>
        </p:nvSpPr>
        <p:spPr>
          <a:xfrm>
            <a:off x="162879" y="3834784"/>
            <a:ext cx="6387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0.2 *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F27C22-56A3-0642-B966-4CEFAEC00CEA}"/>
              </a:ext>
            </a:extLst>
          </p:cNvPr>
          <p:cNvSpPr txBox="1"/>
          <p:nvPr/>
        </p:nvSpPr>
        <p:spPr>
          <a:xfrm>
            <a:off x="1465391" y="3837307"/>
            <a:ext cx="29805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+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E4FB07-9C75-E446-85D7-BD3EE2FC4F00}"/>
              </a:ext>
            </a:extLst>
          </p:cNvPr>
          <p:cNvSpPr txBox="1"/>
          <p:nvPr/>
        </p:nvSpPr>
        <p:spPr>
          <a:xfrm>
            <a:off x="2899886" y="3834783"/>
            <a:ext cx="31296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+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7954658-2D73-714F-B866-94EE9FAA1A64}"/>
              </a:ext>
            </a:extLst>
          </p:cNvPr>
          <p:cNvSpPr txBox="1"/>
          <p:nvPr/>
        </p:nvSpPr>
        <p:spPr>
          <a:xfrm>
            <a:off x="1680534" y="3837307"/>
            <a:ext cx="6387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0.3 *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D64D206-68FD-C441-A5DA-DA77B90E51DF}"/>
              </a:ext>
            </a:extLst>
          </p:cNvPr>
          <p:cNvSpPr txBox="1"/>
          <p:nvPr/>
        </p:nvSpPr>
        <p:spPr>
          <a:xfrm>
            <a:off x="3128277" y="3834783"/>
            <a:ext cx="6387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0.5 *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74C1FF5-6F0B-5545-B173-D8D1D20A6769}"/>
              </a:ext>
            </a:extLst>
          </p:cNvPr>
          <p:cNvSpPr/>
          <p:nvPr/>
        </p:nvSpPr>
        <p:spPr>
          <a:xfrm>
            <a:off x="6745187" y="2619642"/>
            <a:ext cx="841432" cy="2702603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XGB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46DD0A3-AEEA-214C-A5A0-4B8F29CAC1EB}"/>
              </a:ext>
            </a:extLst>
          </p:cNvPr>
          <p:cNvSpPr/>
          <p:nvPr/>
        </p:nvSpPr>
        <p:spPr>
          <a:xfrm>
            <a:off x="7636293" y="2619642"/>
            <a:ext cx="825504" cy="270260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LGBM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2B099C0-E8F7-6543-89F1-B0933AAFAEA3}"/>
              </a:ext>
            </a:extLst>
          </p:cNvPr>
          <p:cNvSpPr/>
          <p:nvPr/>
        </p:nvSpPr>
        <p:spPr>
          <a:xfrm>
            <a:off x="8531572" y="2619641"/>
            <a:ext cx="841428" cy="270260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Gungsuh" panose="02030600000101010101" pitchFamily="18" charset="-127"/>
                <a:ea typeface="Gungsuh" panose="02030600000101010101" pitchFamily="18" charset="-127"/>
              </a:rPr>
              <a:t>CAT</a:t>
            </a:r>
            <a:endParaRPr kumimoji="1" lang="x-none" altLang="en-US" sz="1333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BB362D5-471D-4E41-95B3-38DC8F1A5021}"/>
              </a:ext>
            </a:extLst>
          </p:cNvPr>
          <p:cNvSpPr txBox="1"/>
          <p:nvPr/>
        </p:nvSpPr>
        <p:spPr>
          <a:xfrm>
            <a:off x="4403213" y="3834784"/>
            <a:ext cx="38894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=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237E53C-8B20-C748-B078-4F42E360934D}"/>
              </a:ext>
            </a:extLst>
          </p:cNvPr>
          <p:cNvSpPr/>
          <p:nvPr/>
        </p:nvSpPr>
        <p:spPr>
          <a:xfrm>
            <a:off x="4722655" y="2629678"/>
            <a:ext cx="1113495" cy="270260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Final</a:t>
            </a:r>
          </a:p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Submission</a:t>
            </a:r>
            <a:endParaRPr kumimoji="1" lang="x-none" altLang="en-US" sz="11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365AD7E4-AD5E-FB4E-97B4-3CC6FF243D66}"/>
              </a:ext>
            </a:extLst>
          </p:cNvPr>
          <p:cNvSpPr/>
          <p:nvPr/>
        </p:nvSpPr>
        <p:spPr>
          <a:xfrm>
            <a:off x="10174232" y="2619638"/>
            <a:ext cx="1113495" cy="270260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Final</a:t>
            </a:r>
          </a:p>
          <a:p>
            <a:pPr algn="ctr"/>
            <a:r>
              <a:rPr kumimoji="1" lang="en-US" altLang="x-none" sz="1100" dirty="0">
                <a:latin typeface="Gungsuh" panose="02030600000101010101" pitchFamily="18" charset="-127"/>
                <a:ea typeface="Gungsuh" panose="02030600000101010101" pitchFamily="18" charset="-127"/>
              </a:rPr>
              <a:t>Submission</a:t>
            </a:r>
            <a:endParaRPr kumimoji="1" lang="x-none" altLang="en-US" sz="11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3" name="왼쪽 중괄호[L] 42">
            <a:extLst>
              <a:ext uri="{FF2B5EF4-FFF2-40B4-BE49-F238E27FC236}">
                <a16:creationId xmlns:a16="http://schemas.microsoft.com/office/drawing/2014/main" id="{F9FD24C8-1CE9-BF42-A632-A0D7FFE24400}"/>
              </a:ext>
            </a:extLst>
          </p:cNvPr>
          <p:cNvSpPr/>
          <p:nvPr/>
        </p:nvSpPr>
        <p:spPr>
          <a:xfrm rot="5400000">
            <a:off x="7964080" y="1261081"/>
            <a:ext cx="160570" cy="2352085"/>
          </a:xfrm>
          <a:prstGeom prst="leftBrac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" name="아래로 구부러진 화살표[C] 2">
            <a:extLst>
              <a:ext uri="{FF2B5EF4-FFF2-40B4-BE49-F238E27FC236}">
                <a16:creationId xmlns:a16="http://schemas.microsoft.com/office/drawing/2014/main" id="{25599260-4820-D748-A03F-73B9E5DFB4BF}"/>
              </a:ext>
            </a:extLst>
          </p:cNvPr>
          <p:cNvSpPr/>
          <p:nvPr/>
        </p:nvSpPr>
        <p:spPr>
          <a:xfrm>
            <a:off x="9373000" y="2209181"/>
            <a:ext cx="739740" cy="308228"/>
          </a:xfrm>
          <a:prstGeom prst="curvedDown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3A80347-3387-6346-B66D-55BD32BCF873}"/>
              </a:ext>
            </a:extLst>
          </p:cNvPr>
          <p:cNvSpPr txBox="1"/>
          <p:nvPr/>
        </p:nvSpPr>
        <p:spPr>
          <a:xfrm>
            <a:off x="9892588" y="2047598"/>
            <a:ext cx="84142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sz="1500" dirty="0">
                <a:latin typeface="Gungsuh" panose="02030600000101010101" pitchFamily="18" charset="-127"/>
                <a:ea typeface="Gungsuh" panose="02030600000101010101" pitchFamily="18" charset="-127"/>
              </a:rPr>
              <a:t>Model</a:t>
            </a:r>
            <a:endParaRPr kumimoji="1" lang="x-none" altLang="en-US" sz="15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9710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EDDCC28-8AE9-40E1-BF47-155B77C5A1E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96327"/>
            <a:ext cx="5096680" cy="3272117"/>
          </a:xfrm>
          <a:prstGeom prst="rect">
            <a:avLst/>
          </a:prstGeom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F299A0ED-C83A-4689-9E1C-3EDC6D5D849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38517E1-5897-4030-B3D1-5D81F213AF59}"/>
              </a:ext>
            </a:extLst>
          </p:cNvPr>
          <p:cNvSpPr/>
          <p:nvPr/>
        </p:nvSpPr>
        <p:spPr>
          <a:xfrm>
            <a:off x="946022" y="154974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https://www.dacon.io/competitions/official/235614/talkboard/400879?page=2&amp;dtype=recent&amp;ptype=pub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1F1479-0956-441A-B072-BE498D155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739" y="2611221"/>
            <a:ext cx="4235824" cy="3228525"/>
          </a:xfrm>
          <a:prstGeom prst="rect">
            <a:avLst/>
          </a:prstGeom>
        </p:spPr>
      </p:pic>
      <p:cxnSp>
        <p:nvCxnSpPr>
          <p:cNvPr id="8" name="직선 연결선[R] 12">
            <a:extLst>
              <a:ext uri="{FF2B5EF4-FFF2-40B4-BE49-F238E27FC236}">
                <a16:creationId xmlns:a16="http://schemas.microsoft.com/office/drawing/2014/main" id="{DDF5C207-1A39-415E-AC31-1ECFCA33C736}"/>
              </a:ext>
            </a:extLst>
          </p:cNvPr>
          <p:cNvCxnSpPr/>
          <p:nvPr/>
        </p:nvCxnSpPr>
        <p:spPr>
          <a:xfrm>
            <a:off x="628796" y="1035979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D6F3E1A-600D-4530-8B83-FD85C901F3D1}"/>
              </a:ext>
            </a:extLst>
          </p:cNvPr>
          <p:cNvSpPr txBox="1"/>
          <p:nvPr/>
        </p:nvSpPr>
        <p:spPr>
          <a:xfrm>
            <a:off x="718824" y="514843"/>
            <a:ext cx="406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대회 데이터 설명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29F674-972D-48D5-A9A4-F856050B9D34}"/>
              </a:ext>
            </a:extLst>
          </p:cNvPr>
          <p:cNvSpPr txBox="1"/>
          <p:nvPr/>
        </p:nvSpPr>
        <p:spPr>
          <a:xfrm>
            <a:off x="8371278" y="2089053"/>
            <a:ext cx="79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변수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42605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F299A0ED-C83A-4689-9E1C-3EDC6D5D849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8" name="직선 연결선[R] 12">
            <a:extLst>
              <a:ext uri="{FF2B5EF4-FFF2-40B4-BE49-F238E27FC236}">
                <a16:creationId xmlns:a16="http://schemas.microsoft.com/office/drawing/2014/main" id="{DDF5C207-1A39-415E-AC31-1ECFCA33C736}"/>
              </a:ext>
            </a:extLst>
          </p:cNvPr>
          <p:cNvCxnSpPr/>
          <p:nvPr/>
        </p:nvCxnSpPr>
        <p:spPr>
          <a:xfrm>
            <a:off x="628796" y="1035979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D6F3E1A-600D-4530-8B83-FD85C901F3D1}"/>
              </a:ext>
            </a:extLst>
          </p:cNvPr>
          <p:cNvSpPr txBox="1"/>
          <p:nvPr/>
        </p:nvSpPr>
        <p:spPr>
          <a:xfrm>
            <a:off x="718824" y="514843"/>
            <a:ext cx="406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대회 데이터 설명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29F674-972D-48D5-A9A4-F856050B9D34}"/>
              </a:ext>
            </a:extLst>
          </p:cNvPr>
          <p:cNvSpPr txBox="1"/>
          <p:nvPr/>
        </p:nvSpPr>
        <p:spPr>
          <a:xfrm>
            <a:off x="2627707" y="5133188"/>
            <a:ext cx="79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X, Y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29FEBA8-0F7A-4C17-8138-54D04B5EBDF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96" y="1754062"/>
            <a:ext cx="5027933" cy="309583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46B2C31-96FE-4FB9-8D31-6D9E2C64CE9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133" y="1754094"/>
            <a:ext cx="5027933" cy="309580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634D534-434E-4CE4-8555-09F83CFCD9F5}"/>
              </a:ext>
            </a:extLst>
          </p:cNvPr>
          <p:cNvSpPr txBox="1"/>
          <p:nvPr/>
        </p:nvSpPr>
        <p:spPr>
          <a:xfrm>
            <a:off x="7973609" y="5144098"/>
            <a:ext cx="79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M, V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0220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725564-FF6A-48E4-AB03-98C080F3F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316D5A-68B3-40B0-9234-C2AE9C211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26106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정형 데이터 분석 </a:t>
            </a:r>
            <a:r>
              <a:rPr lang="en-US" altLang="ko-KR" dirty="0"/>
              <a:t>/ </a:t>
            </a:r>
            <a:r>
              <a:rPr lang="ko-KR" altLang="en-US" dirty="0"/>
              <a:t>접근방법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EEC22E-1463-4827-A022-AFC493F34AFF}"/>
              </a:ext>
            </a:extLst>
          </p:cNvPr>
          <p:cNvSpPr txBox="1"/>
          <p:nvPr/>
        </p:nvSpPr>
        <p:spPr>
          <a:xfrm>
            <a:off x="838200" y="2500645"/>
            <a:ext cx="5598459" cy="3362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dirty="0"/>
              <a:t>Metric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dirty="0"/>
              <a:t>EDA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dirty="0"/>
              <a:t>Validation strategy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dirty="0"/>
              <a:t>Numerical Variable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dirty="0"/>
              <a:t>Categorical Variable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selection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dirty="0"/>
              <a:t>tree model, boosting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dirty="0"/>
              <a:t>Oof, ensemble</a:t>
            </a:r>
          </a:p>
        </p:txBody>
      </p:sp>
    </p:spTree>
    <p:extLst>
      <p:ext uri="{BB962C8B-B14F-4D97-AF65-F5344CB8AC3E}">
        <p14:creationId xmlns:p14="http://schemas.microsoft.com/office/powerpoint/2010/main" val="3723194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CF1E9D5-3C15-3242-B47A-3A37F9587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8014" y="1150049"/>
            <a:ext cx="5207571" cy="1023467"/>
          </a:xfrm>
          <a:prstGeom prst="rect">
            <a:avLst/>
          </a:prstGeom>
        </p:spPr>
      </p:pic>
      <p:sp>
        <p:nvSpPr>
          <p:cNvPr id="6" name="왼쪽 중괄호[L] 5">
            <a:extLst>
              <a:ext uri="{FF2B5EF4-FFF2-40B4-BE49-F238E27FC236}">
                <a16:creationId xmlns:a16="http://schemas.microsoft.com/office/drawing/2014/main" id="{65E5F864-FCA4-7E4B-AE17-C8615846EECE}"/>
              </a:ext>
            </a:extLst>
          </p:cNvPr>
          <p:cNvSpPr/>
          <p:nvPr/>
        </p:nvSpPr>
        <p:spPr>
          <a:xfrm>
            <a:off x="2229493" y="1695237"/>
            <a:ext cx="203055" cy="2706970"/>
          </a:xfrm>
          <a:prstGeom prst="lef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x-none" altLang="en-US">
              <a:latin typeface="+mn-ea"/>
            </a:endParaRPr>
          </a:p>
        </p:txBody>
      </p:sp>
      <p:sp>
        <p:nvSpPr>
          <p:cNvPr id="22" name="왼쪽 중괄호[L] 21">
            <a:extLst>
              <a:ext uri="{FF2B5EF4-FFF2-40B4-BE49-F238E27FC236}">
                <a16:creationId xmlns:a16="http://schemas.microsoft.com/office/drawing/2014/main" id="{8FD5FB43-C414-EB45-859D-F3DF95B39309}"/>
              </a:ext>
            </a:extLst>
          </p:cNvPr>
          <p:cNvSpPr/>
          <p:nvPr/>
        </p:nvSpPr>
        <p:spPr>
          <a:xfrm>
            <a:off x="3692990" y="2969231"/>
            <a:ext cx="203055" cy="2876764"/>
          </a:xfrm>
          <a:prstGeom prst="lef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x-none" altLang="en-US">
              <a:latin typeface="+mn-ea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8580D0B3-1997-6D44-934C-F25A14862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1739" y="2335883"/>
            <a:ext cx="2483034" cy="1285812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CFBDC9E-D3D6-E642-93F3-EB258FA621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1739" y="3973520"/>
            <a:ext cx="4775630" cy="868185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A59036C1-2264-8E49-BD7F-E5873909C0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1739" y="5086249"/>
            <a:ext cx="2753474" cy="1533480"/>
          </a:xfrm>
          <a:prstGeom prst="rect">
            <a:avLst/>
          </a:prstGeom>
        </p:spPr>
      </p:pic>
      <p:sp>
        <p:nvSpPr>
          <p:cNvPr id="27" name="L 도형 26">
            <a:extLst>
              <a:ext uri="{FF2B5EF4-FFF2-40B4-BE49-F238E27FC236}">
                <a16:creationId xmlns:a16="http://schemas.microsoft.com/office/drawing/2014/main" id="{7D1A9842-D959-FA4D-9191-F1F6A61718C8}"/>
              </a:ext>
            </a:extLst>
          </p:cNvPr>
          <p:cNvSpPr/>
          <p:nvPr/>
        </p:nvSpPr>
        <p:spPr>
          <a:xfrm rot="18221955">
            <a:off x="2528622" y="1216096"/>
            <a:ext cx="207053" cy="118422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>
              <a:latin typeface="+mn-ea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97729D6-45AB-9140-AC93-31719A3349A5}"/>
              </a:ext>
            </a:extLst>
          </p:cNvPr>
          <p:cNvSpPr/>
          <p:nvPr/>
        </p:nvSpPr>
        <p:spPr>
          <a:xfrm>
            <a:off x="2615166" y="1490415"/>
            <a:ext cx="1117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733" dirty="0">
                <a:latin typeface="+mn-ea"/>
              </a:rPr>
              <a:t>정형</a:t>
            </a:r>
            <a:endParaRPr kumimoji="1" lang="x-none" altLang="en-US" sz="1733" dirty="0">
              <a:latin typeface="+mn-ea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E030DC8-F0A0-B74F-BB45-486E2F7D165C}"/>
              </a:ext>
            </a:extLst>
          </p:cNvPr>
          <p:cNvSpPr/>
          <p:nvPr/>
        </p:nvSpPr>
        <p:spPr>
          <a:xfrm>
            <a:off x="2519916" y="4199007"/>
            <a:ext cx="1117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733" dirty="0">
                <a:latin typeface="+mn-ea"/>
              </a:rPr>
              <a:t>비정형</a:t>
            </a:r>
            <a:endParaRPr kumimoji="1" lang="x-none" altLang="en-US" sz="1733" dirty="0">
              <a:latin typeface="+mn-ea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DE5D676-851D-4D41-9F92-03A9FDA1B87F}"/>
              </a:ext>
            </a:extLst>
          </p:cNvPr>
          <p:cNvSpPr/>
          <p:nvPr/>
        </p:nvSpPr>
        <p:spPr>
          <a:xfrm>
            <a:off x="3988014" y="2751509"/>
            <a:ext cx="1117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+mn-ea"/>
              </a:rPr>
              <a:t>IMAGE</a:t>
            </a:r>
            <a:endParaRPr kumimoji="1" lang="x-none" altLang="en-US" sz="1333" dirty="0">
              <a:latin typeface="+mn-ea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2469BB5-4977-1F4B-A940-ADCC1A6E6233}"/>
              </a:ext>
            </a:extLst>
          </p:cNvPr>
          <p:cNvSpPr/>
          <p:nvPr/>
        </p:nvSpPr>
        <p:spPr>
          <a:xfrm>
            <a:off x="3951519" y="4146669"/>
            <a:ext cx="1117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+mn-ea"/>
              </a:rPr>
              <a:t>NLP</a:t>
            </a:r>
            <a:endParaRPr kumimoji="1" lang="x-none" altLang="en-US" sz="1333" dirty="0">
              <a:latin typeface="+mn-ea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1ACEC56-C547-5847-94F5-E0AAD697EEE1}"/>
              </a:ext>
            </a:extLst>
          </p:cNvPr>
          <p:cNvSpPr/>
          <p:nvPr/>
        </p:nvSpPr>
        <p:spPr>
          <a:xfrm>
            <a:off x="3988014" y="5642795"/>
            <a:ext cx="1117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latin typeface="+mn-ea"/>
              </a:rPr>
              <a:t>SPEECH</a:t>
            </a:r>
            <a:endParaRPr kumimoji="1" lang="x-none" altLang="en-US" sz="1333" dirty="0">
              <a:latin typeface="+mn-ea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CCF86478-145A-AE4F-8683-050A104857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8833" y="2694122"/>
            <a:ext cx="924675" cy="92757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F9F181D-E731-1142-935F-678F2D856CF2}"/>
              </a:ext>
            </a:extLst>
          </p:cNvPr>
          <p:cNvSpPr txBox="1"/>
          <p:nvPr/>
        </p:nvSpPr>
        <p:spPr>
          <a:xfrm>
            <a:off x="566425" y="362443"/>
            <a:ext cx="1663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+mn-ea"/>
              </a:rPr>
              <a:t>대회의 종류</a:t>
            </a:r>
            <a:endParaRPr kumimoji="1" lang="x-none" altLang="en-US" dirty="0">
              <a:latin typeface="+mn-ea"/>
            </a:endParaRP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B160FE9E-B5F4-D44F-9787-7AC97C28D099}"/>
              </a:ext>
            </a:extLst>
          </p:cNvPr>
          <p:cNvCxnSpPr/>
          <p:nvPr/>
        </p:nvCxnSpPr>
        <p:spPr>
          <a:xfrm>
            <a:off x="482885" y="8835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7181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0926767B-41DC-5947-ADB4-44BD959AEAF1}"/>
              </a:ext>
            </a:extLst>
          </p:cNvPr>
          <p:cNvSpPr/>
          <p:nvPr/>
        </p:nvSpPr>
        <p:spPr>
          <a:xfrm>
            <a:off x="1207214" y="3295870"/>
            <a:ext cx="1586965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733" dirty="0"/>
              <a:t>Regression</a:t>
            </a:r>
            <a:endParaRPr kumimoji="1" lang="x-none" altLang="en-US" sz="1733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C4664C3-7986-414D-A421-661A70FD10D5}"/>
              </a:ext>
            </a:extLst>
          </p:cNvPr>
          <p:cNvSpPr/>
          <p:nvPr/>
        </p:nvSpPr>
        <p:spPr>
          <a:xfrm>
            <a:off x="6144444" y="3295870"/>
            <a:ext cx="1586965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733" dirty="0"/>
              <a:t>Classification</a:t>
            </a:r>
            <a:endParaRPr kumimoji="1" lang="x-none" altLang="en-US" sz="1733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2E75EA2-E317-BA44-8657-DE36B21A3304}"/>
              </a:ext>
            </a:extLst>
          </p:cNvPr>
          <p:cNvSpPr/>
          <p:nvPr/>
        </p:nvSpPr>
        <p:spPr>
          <a:xfrm>
            <a:off x="3223231" y="2626185"/>
            <a:ext cx="1117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/>
              <a:t>RMSE</a:t>
            </a:r>
            <a:endParaRPr kumimoji="1" lang="x-none" altLang="en-US" sz="1333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2DFB150-BD9A-3D44-B21A-9C864CC5FFA1}"/>
              </a:ext>
            </a:extLst>
          </p:cNvPr>
          <p:cNvSpPr/>
          <p:nvPr/>
        </p:nvSpPr>
        <p:spPr>
          <a:xfrm>
            <a:off x="3223231" y="3225800"/>
            <a:ext cx="1117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/>
              <a:t>MAE</a:t>
            </a:r>
            <a:endParaRPr kumimoji="1" lang="x-none" altLang="en-US" sz="1333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19CE8EE-9E9E-184C-96A4-29FF8D6057F6}"/>
              </a:ext>
            </a:extLst>
          </p:cNvPr>
          <p:cNvSpPr/>
          <p:nvPr/>
        </p:nvSpPr>
        <p:spPr>
          <a:xfrm>
            <a:off x="3223231" y="3901691"/>
            <a:ext cx="1117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/>
              <a:t>RMLSE</a:t>
            </a:r>
            <a:endParaRPr kumimoji="1" lang="x-none" altLang="en-US" sz="1333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89AAC3C-5E79-DD4E-BF92-685A36EBC9B2}"/>
              </a:ext>
            </a:extLst>
          </p:cNvPr>
          <p:cNvSpPr/>
          <p:nvPr/>
        </p:nvSpPr>
        <p:spPr>
          <a:xfrm>
            <a:off x="8153113" y="2626185"/>
            <a:ext cx="1117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/>
              <a:t>AUC</a:t>
            </a:r>
            <a:endParaRPr kumimoji="1" lang="x-none" altLang="en-US" sz="1333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5EAE1FC-8976-5C45-9941-C4D2B02B45E1}"/>
              </a:ext>
            </a:extLst>
          </p:cNvPr>
          <p:cNvSpPr/>
          <p:nvPr/>
        </p:nvSpPr>
        <p:spPr>
          <a:xfrm>
            <a:off x="8153113" y="3225800"/>
            <a:ext cx="1117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/>
              <a:t>ACCURACY</a:t>
            </a:r>
            <a:endParaRPr kumimoji="1" lang="x-none" altLang="en-US" sz="1333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36C8D1-957A-5949-9640-3D7EE780FFA6}"/>
              </a:ext>
            </a:extLst>
          </p:cNvPr>
          <p:cNvSpPr/>
          <p:nvPr/>
        </p:nvSpPr>
        <p:spPr>
          <a:xfrm>
            <a:off x="8153113" y="3901691"/>
            <a:ext cx="1117600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/>
              <a:t>F1_SCORE</a:t>
            </a:r>
            <a:endParaRPr kumimoji="1" lang="x-none" altLang="en-US" sz="1333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6D1BCD-E06B-9445-9D01-BC57592785BC}"/>
              </a:ext>
            </a:extLst>
          </p:cNvPr>
          <p:cNvSpPr txBox="1"/>
          <p:nvPr/>
        </p:nvSpPr>
        <p:spPr>
          <a:xfrm>
            <a:off x="566425" y="362443"/>
            <a:ext cx="1981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dirty="0">
                <a:latin typeface="+mj-lt"/>
                <a:ea typeface="Gungsuh" panose="02030600000101010101" pitchFamily="18" charset="-127"/>
              </a:rPr>
              <a:t>Metric</a:t>
            </a:r>
            <a:endParaRPr kumimoji="1" lang="x-none" altLang="en-US" dirty="0">
              <a:latin typeface="+mj-lt"/>
              <a:ea typeface="Gungsuh" panose="02030600000101010101" pitchFamily="18" charset="-127"/>
            </a:endParaRPr>
          </a:p>
        </p:txBody>
      </p: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22EBCD8B-1551-5B49-A3AE-DC68899FD43B}"/>
              </a:ext>
            </a:extLst>
          </p:cNvPr>
          <p:cNvCxnSpPr/>
          <p:nvPr/>
        </p:nvCxnSpPr>
        <p:spPr>
          <a:xfrm>
            <a:off x="482885" y="8835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왼쪽 중괄호[L] 15">
            <a:extLst>
              <a:ext uri="{FF2B5EF4-FFF2-40B4-BE49-F238E27FC236}">
                <a16:creationId xmlns:a16="http://schemas.microsoft.com/office/drawing/2014/main" id="{18AEEB26-B923-FD48-9088-FCA9F37FEC1C}"/>
              </a:ext>
            </a:extLst>
          </p:cNvPr>
          <p:cNvSpPr/>
          <p:nvPr/>
        </p:nvSpPr>
        <p:spPr>
          <a:xfrm>
            <a:off x="2943137" y="2814259"/>
            <a:ext cx="182508" cy="1369622"/>
          </a:xfrm>
          <a:prstGeom prst="lef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7" name="왼쪽 중괄호[L] 26">
            <a:extLst>
              <a:ext uri="{FF2B5EF4-FFF2-40B4-BE49-F238E27FC236}">
                <a16:creationId xmlns:a16="http://schemas.microsoft.com/office/drawing/2014/main" id="{57770D57-453C-4B44-BB08-3886B77CA001}"/>
              </a:ext>
            </a:extLst>
          </p:cNvPr>
          <p:cNvSpPr/>
          <p:nvPr/>
        </p:nvSpPr>
        <p:spPr>
          <a:xfrm>
            <a:off x="7851007" y="2814259"/>
            <a:ext cx="182508" cy="1369622"/>
          </a:xfrm>
          <a:prstGeom prst="lef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373623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D7414FB-7619-F047-8CB5-C1D95F9256CB}"/>
              </a:ext>
            </a:extLst>
          </p:cNvPr>
          <p:cNvSpPr/>
          <p:nvPr/>
        </p:nvSpPr>
        <p:spPr>
          <a:xfrm>
            <a:off x="763725" y="1108756"/>
            <a:ext cx="1586965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733" dirty="0">
                <a:latin typeface="+mj-ea"/>
                <a:ea typeface="+mj-ea"/>
              </a:rPr>
              <a:t>Regression</a:t>
            </a:r>
            <a:endParaRPr kumimoji="1" lang="x-none" altLang="en-US" sz="1733" dirty="0">
              <a:latin typeface="+mj-ea"/>
              <a:ea typeface="+mj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CF21FED-4742-A24F-9AEB-906D2F22F81F}"/>
              </a:ext>
            </a:extLst>
          </p:cNvPr>
          <p:cNvSpPr/>
          <p:nvPr/>
        </p:nvSpPr>
        <p:spPr>
          <a:xfrm>
            <a:off x="4942688" y="1909370"/>
            <a:ext cx="2044299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+mj-ea"/>
                <a:ea typeface="+mj-ea"/>
              </a:rPr>
              <a:t>RMSE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661B83E-B792-9044-A7EA-7CEDB1CF2EA5}"/>
              </a:ext>
            </a:extLst>
          </p:cNvPr>
          <p:cNvSpPr/>
          <p:nvPr/>
        </p:nvSpPr>
        <p:spPr>
          <a:xfrm>
            <a:off x="1244248" y="1905349"/>
            <a:ext cx="1801135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+mj-ea"/>
                <a:ea typeface="+mj-ea"/>
              </a:rPr>
              <a:t>MAE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D840404-E33A-6E46-85EB-0954C2A39018}"/>
              </a:ext>
            </a:extLst>
          </p:cNvPr>
          <p:cNvSpPr/>
          <p:nvPr/>
        </p:nvSpPr>
        <p:spPr>
          <a:xfrm>
            <a:off x="8802098" y="1905349"/>
            <a:ext cx="2314539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x-none" sz="1333" dirty="0">
                <a:latin typeface="+mj-ea"/>
                <a:ea typeface="+mj-ea"/>
              </a:rPr>
              <a:t>RMLSE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4A9D8F-41DB-6548-A8DF-BFDEBC2BD949}"/>
              </a:ext>
            </a:extLst>
          </p:cNvPr>
          <p:cNvSpPr txBox="1"/>
          <p:nvPr/>
        </p:nvSpPr>
        <p:spPr>
          <a:xfrm>
            <a:off x="566425" y="362443"/>
            <a:ext cx="1981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dirty="0">
                <a:latin typeface="+mj-ea"/>
                <a:ea typeface="+mj-ea"/>
              </a:rPr>
              <a:t>Metric</a:t>
            </a:r>
            <a:endParaRPr kumimoji="1" lang="x-none" altLang="en-US" dirty="0">
              <a:latin typeface="+mj-ea"/>
              <a:ea typeface="+mj-ea"/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59D62A7D-7A42-CC46-AB24-77DA252C5FA6}"/>
              </a:ext>
            </a:extLst>
          </p:cNvPr>
          <p:cNvCxnSpPr/>
          <p:nvPr/>
        </p:nvCxnSpPr>
        <p:spPr>
          <a:xfrm>
            <a:off x="482885" y="8835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251739FE-6EA6-6547-9678-CF594EFC7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726" y="3441809"/>
            <a:ext cx="2790222" cy="220084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1F798D2-7EF3-AB46-A8A2-72CE60C61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568" y="3446683"/>
            <a:ext cx="2790222" cy="225894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A35731C-27B1-4942-A999-FC1D54CCD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248" y="2561500"/>
            <a:ext cx="1962935" cy="58648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6FBEFDF-26DF-5A44-A01C-AF0226A6D0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2688" y="2561500"/>
            <a:ext cx="2205888" cy="58648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D27E912-5593-DE4D-BB21-E313D13414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02097" y="2561500"/>
            <a:ext cx="2448105" cy="54768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BC1FE80-8291-6842-9CDE-E345CC7E1C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02098" y="3441808"/>
            <a:ext cx="2448104" cy="192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80E7124-2A8A-4448-AAC4-D139C3B0CCAF}"/>
              </a:ext>
            </a:extLst>
          </p:cNvPr>
          <p:cNvSpPr txBox="1"/>
          <p:nvPr/>
        </p:nvSpPr>
        <p:spPr>
          <a:xfrm>
            <a:off x="791110" y="1551398"/>
            <a:ext cx="4181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원자력 상태 판단 대회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A0C6C5-8841-3641-BF32-586DB54AEC4E}"/>
              </a:ext>
            </a:extLst>
          </p:cNvPr>
          <p:cNvSpPr txBox="1"/>
          <p:nvPr/>
        </p:nvSpPr>
        <p:spPr>
          <a:xfrm>
            <a:off x="718825" y="514843"/>
            <a:ext cx="1981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EDA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C44FAF93-7759-6A4D-AF07-E468F449B89C}"/>
              </a:ext>
            </a:extLst>
          </p:cNvPr>
          <p:cNvCxnSpPr/>
          <p:nvPr/>
        </p:nvCxnSpPr>
        <p:spPr>
          <a:xfrm>
            <a:off x="635285" y="10359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F475C92A-6C85-4F72-B106-5F6FDF529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353" y="2333055"/>
            <a:ext cx="5325035" cy="380872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8407989-0FE7-46BC-AE58-B62328285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52" y="2436149"/>
            <a:ext cx="5325035" cy="369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236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C2EC84B-DAA4-724E-8349-4D6C1E436A71}"/>
              </a:ext>
            </a:extLst>
          </p:cNvPr>
          <p:cNvSpPr txBox="1"/>
          <p:nvPr/>
        </p:nvSpPr>
        <p:spPr>
          <a:xfrm>
            <a:off x="794534" y="1395007"/>
            <a:ext cx="5095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dirty="0">
                <a:ea typeface="Gungsuh" panose="02030600000101010101" pitchFamily="18" charset="-127"/>
              </a:rPr>
              <a:t>Validation-set</a:t>
            </a:r>
            <a:r>
              <a:rPr kumimoji="1" lang="ko-KR" altLang="en-US" dirty="0">
                <a:latin typeface="+mj-ea"/>
                <a:ea typeface="+mj-ea"/>
              </a:rPr>
              <a:t>을 만드는 이유는</a:t>
            </a:r>
            <a:r>
              <a:rPr kumimoji="1" lang="en-US" altLang="ko-KR" dirty="0">
                <a:ea typeface="Gungsuh" panose="02030600000101010101" pitchFamily="18" charset="-127"/>
              </a:rPr>
              <a:t>?</a:t>
            </a:r>
            <a:endParaRPr kumimoji="1" lang="x-none" altLang="en-US" dirty="0">
              <a:ea typeface="Gungsuh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F90A9A-FF14-404D-819C-9FD568F0C0F3}"/>
              </a:ext>
            </a:extLst>
          </p:cNvPr>
          <p:cNvSpPr txBox="1"/>
          <p:nvPr/>
        </p:nvSpPr>
        <p:spPr>
          <a:xfrm>
            <a:off x="8937025" y="4672488"/>
            <a:ext cx="161304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ea typeface="Gungsuh" panose="02030600000101010101" pitchFamily="18" charset="-127"/>
              </a:rPr>
              <a:t>(Test)</a:t>
            </a:r>
            <a:endParaRPr kumimoji="1" lang="x-none" altLang="en-US" sz="1300" dirty="0">
              <a:ea typeface="Gungsuh" panose="02030600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58F75E-1F0B-C846-8111-ED907E720EEE}"/>
              </a:ext>
            </a:extLst>
          </p:cNvPr>
          <p:cNvSpPr txBox="1"/>
          <p:nvPr/>
        </p:nvSpPr>
        <p:spPr>
          <a:xfrm>
            <a:off x="3632892" y="4668648"/>
            <a:ext cx="161304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ea typeface="Gungsuh" panose="02030600000101010101" pitchFamily="18" charset="-127"/>
              </a:rPr>
              <a:t>(Valid)</a:t>
            </a:r>
            <a:endParaRPr kumimoji="1" lang="x-none" altLang="en-US" sz="1300" dirty="0">
              <a:ea typeface="Gungsuh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C5609F-08B8-D246-B86B-049A690E9300}"/>
              </a:ext>
            </a:extLst>
          </p:cNvPr>
          <p:cNvSpPr txBox="1"/>
          <p:nvPr/>
        </p:nvSpPr>
        <p:spPr>
          <a:xfrm>
            <a:off x="6139545" y="4668648"/>
            <a:ext cx="161304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ea typeface="Gungsuh" panose="02030600000101010101" pitchFamily="18" charset="-127"/>
              </a:rPr>
              <a:t>(Valid)</a:t>
            </a:r>
            <a:endParaRPr kumimoji="1" lang="x-none" altLang="en-US" sz="1300" dirty="0">
              <a:ea typeface="Gungsuh" panose="0203060000010101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73699E4-33D2-3A4F-A442-0EF055EE8C49}"/>
              </a:ext>
            </a:extLst>
          </p:cNvPr>
          <p:cNvSpPr txBox="1"/>
          <p:nvPr/>
        </p:nvSpPr>
        <p:spPr>
          <a:xfrm>
            <a:off x="794534" y="1796267"/>
            <a:ext cx="10900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+mj-ea"/>
                <a:ea typeface="+mj-ea"/>
              </a:rPr>
              <a:t>아직 발생하지 않은 사건에서 어느 정도의 성능을 보일 지 테스트하기 위하여</a:t>
            </a:r>
            <a:endParaRPr kumimoji="1" lang="x-none" altLang="en-US" dirty="0"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A75D91-538A-1947-92F3-B50825ED1B21}"/>
              </a:ext>
            </a:extLst>
          </p:cNvPr>
          <p:cNvSpPr txBox="1"/>
          <p:nvPr/>
        </p:nvSpPr>
        <p:spPr>
          <a:xfrm>
            <a:off x="1011639" y="2325722"/>
            <a:ext cx="109008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+mj-ea"/>
                <a:ea typeface="+mj-ea"/>
              </a:rPr>
              <a:t>-&gt;</a:t>
            </a:r>
            <a:r>
              <a:rPr kumimoji="1" lang="ko-KR" altLang="en-US" dirty="0">
                <a:latin typeface="+mj-ea"/>
                <a:ea typeface="+mj-ea"/>
              </a:rPr>
              <a:t> </a:t>
            </a:r>
            <a:r>
              <a:rPr kumimoji="1" lang="ko-KR" altLang="en-US" dirty="0" err="1">
                <a:latin typeface="+mj-ea"/>
                <a:ea typeface="+mj-ea"/>
              </a:rPr>
              <a:t>어느정도의</a:t>
            </a:r>
            <a:r>
              <a:rPr kumimoji="1" lang="ko-KR" altLang="en-US" dirty="0">
                <a:latin typeface="+mj-ea"/>
                <a:ea typeface="+mj-ea"/>
              </a:rPr>
              <a:t> 성적을 받을 수 있는지 가늠해보자</a:t>
            </a:r>
            <a:r>
              <a:rPr kumimoji="1" lang="en-US" altLang="ko-KR" dirty="0">
                <a:latin typeface="+mj-ea"/>
                <a:ea typeface="+mj-ea"/>
              </a:rPr>
              <a:t>!</a:t>
            </a:r>
          </a:p>
          <a:p>
            <a:r>
              <a:rPr kumimoji="1" lang="en-US" altLang="ko-KR" dirty="0">
                <a:latin typeface="+mj-ea"/>
                <a:ea typeface="+mj-ea"/>
              </a:rPr>
              <a:t>-&gt;</a:t>
            </a:r>
            <a:r>
              <a:rPr kumimoji="1" lang="ko-KR" altLang="en-US" dirty="0">
                <a:latin typeface="+mj-ea"/>
                <a:ea typeface="+mj-ea"/>
              </a:rPr>
              <a:t> 성적을 높이기 위해선 추후에 어떤 식으로  학습을 진행해야하는 지 알아보자</a:t>
            </a:r>
            <a:r>
              <a:rPr kumimoji="1" lang="en-US" altLang="ko-KR" dirty="0">
                <a:latin typeface="+mj-ea"/>
                <a:ea typeface="+mj-ea"/>
              </a:rPr>
              <a:t>!</a:t>
            </a:r>
          </a:p>
          <a:p>
            <a:r>
              <a:rPr kumimoji="1" lang="en-US" altLang="ko-KR" dirty="0">
                <a:latin typeface="+mj-ea"/>
                <a:ea typeface="+mj-ea"/>
              </a:rPr>
              <a:t>-&gt;</a:t>
            </a:r>
            <a:r>
              <a:rPr kumimoji="1" lang="ko-KR" altLang="en-US" dirty="0">
                <a:latin typeface="+mj-ea"/>
                <a:ea typeface="+mj-ea"/>
              </a:rPr>
              <a:t> 어떤 요인들로 점수가 낮아졌는지 분석해보자</a:t>
            </a:r>
            <a:r>
              <a:rPr kumimoji="1" lang="en-US" altLang="ko-KR" dirty="0">
                <a:latin typeface="+mj-ea"/>
                <a:ea typeface="+mj-ea"/>
              </a:rPr>
              <a:t>!</a:t>
            </a:r>
          </a:p>
          <a:p>
            <a:r>
              <a:rPr kumimoji="1" lang="en-US" altLang="ko-KR" dirty="0">
                <a:latin typeface="+mj-ea"/>
                <a:ea typeface="+mj-ea"/>
              </a:rPr>
              <a:t>-&gt;</a:t>
            </a:r>
            <a:r>
              <a:rPr kumimoji="1" lang="ko-KR" altLang="en-US" dirty="0">
                <a:latin typeface="+mj-ea"/>
                <a:ea typeface="+mj-ea"/>
              </a:rPr>
              <a:t> </a:t>
            </a:r>
            <a:r>
              <a:rPr kumimoji="1" lang="en-US" altLang="ko-KR" dirty="0">
                <a:latin typeface="+mj-ea"/>
                <a:ea typeface="+mj-ea"/>
              </a:rPr>
              <a:t>…</a:t>
            </a:r>
            <a:endParaRPr kumimoji="1" lang="x-none" altLang="en-US" dirty="0"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4F86A26-6AB3-0C40-8E2B-7149C87A9974}"/>
              </a:ext>
            </a:extLst>
          </p:cNvPr>
          <p:cNvSpPr txBox="1"/>
          <p:nvPr/>
        </p:nvSpPr>
        <p:spPr>
          <a:xfrm>
            <a:off x="718825" y="514843"/>
            <a:ext cx="279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ea typeface="Gungsuh" panose="02030600000101010101" pitchFamily="18" charset="-127"/>
              </a:rPr>
              <a:t>Validation</a:t>
            </a:r>
            <a:r>
              <a:rPr kumimoji="1" lang="ko-KR" altLang="en-US" dirty="0">
                <a:ea typeface="Gungsuh" panose="02030600000101010101" pitchFamily="18" charset="-127"/>
              </a:rPr>
              <a:t> </a:t>
            </a:r>
            <a:r>
              <a:rPr kumimoji="1" lang="en-US" altLang="ko-KR" dirty="0">
                <a:ea typeface="Gungsuh" panose="02030600000101010101" pitchFamily="18" charset="-127"/>
              </a:rPr>
              <a:t>Strategy</a:t>
            </a:r>
            <a:endParaRPr kumimoji="1" lang="x-none" altLang="en-US" dirty="0">
              <a:ea typeface="Gungsuh" panose="02030600000101010101" pitchFamily="18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FA0D2D99-5F5E-0A4D-AD6A-7AA61960B886}"/>
              </a:ext>
            </a:extLst>
          </p:cNvPr>
          <p:cNvCxnSpPr/>
          <p:nvPr/>
        </p:nvCxnSpPr>
        <p:spPr>
          <a:xfrm>
            <a:off x="635285" y="10359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C3E96B8-E0D1-294A-8161-EC39DD847629}"/>
              </a:ext>
            </a:extLst>
          </p:cNvPr>
          <p:cNvCxnSpPr>
            <a:cxnSpLocks/>
          </p:cNvCxnSpPr>
          <p:nvPr/>
        </p:nvCxnSpPr>
        <p:spPr>
          <a:xfrm>
            <a:off x="1572440" y="5174540"/>
            <a:ext cx="6981286" cy="15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4EEE1B2-F308-C643-87AF-2C742D8A5863}"/>
              </a:ext>
            </a:extLst>
          </p:cNvPr>
          <p:cNvSpPr/>
          <p:nvPr/>
        </p:nvSpPr>
        <p:spPr>
          <a:xfrm>
            <a:off x="3457181" y="4986388"/>
            <a:ext cx="1177337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ea typeface="Gungsuh" panose="02030600000101010101" pitchFamily="18" charset="-127"/>
              </a:rPr>
              <a:t>6</a:t>
            </a:r>
            <a:r>
              <a:rPr kumimoji="1" lang="ko-KR" altLang="en-US" sz="1333" dirty="0">
                <a:ea typeface="Gungsuh" panose="02030600000101010101" pitchFamily="18" charset="-127"/>
              </a:rPr>
              <a:t>월 모의고사</a:t>
            </a:r>
            <a:endParaRPr kumimoji="1" lang="x-none" altLang="en-US" sz="1333" dirty="0">
              <a:ea typeface="Gungsuh" panose="02030600000101010101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6C0FBAF-ECC8-434D-B3C9-C5F583959C62}"/>
              </a:ext>
            </a:extLst>
          </p:cNvPr>
          <p:cNvSpPr/>
          <p:nvPr/>
        </p:nvSpPr>
        <p:spPr>
          <a:xfrm>
            <a:off x="5977776" y="4996692"/>
            <a:ext cx="1177337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333" dirty="0">
                <a:ea typeface="Gungsuh" panose="02030600000101010101" pitchFamily="18" charset="-127"/>
              </a:rPr>
              <a:t>9</a:t>
            </a:r>
            <a:r>
              <a:rPr kumimoji="1" lang="ko-KR" altLang="en-US" sz="1333" dirty="0">
                <a:ea typeface="Gungsuh" panose="02030600000101010101" pitchFamily="18" charset="-127"/>
              </a:rPr>
              <a:t>월 모의고사</a:t>
            </a:r>
            <a:endParaRPr kumimoji="1" lang="x-none" altLang="en-US" sz="1333" dirty="0">
              <a:ea typeface="Gungsuh" panose="0203060000010101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057AE8F-998D-A045-91B0-DEEFBFC69678}"/>
              </a:ext>
            </a:extLst>
          </p:cNvPr>
          <p:cNvSpPr/>
          <p:nvPr/>
        </p:nvSpPr>
        <p:spPr>
          <a:xfrm>
            <a:off x="8664364" y="5006365"/>
            <a:ext cx="1177337" cy="40640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733" dirty="0">
                <a:ea typeface="Gungsuh" panose="02030600000101010101" pitchFamily="18" charset="-127"/>
              </a:rPr>
              <a:t>수능</a:t>
            </a:r>
            <a:endParaRPr kumimoji="1" lang="x-none" altLang="en-US" sz="1733" dirty="0">
              <a:ea typeface="Gungsuh" panose="02030600000101010101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17D5494-0975-7D4F-ABFC-3051474E063A}"/>
              </a:ext>
            </a:extLst>
          </p:cNvPr>
          <p:cNvSpPr/>
          <p:nvPr/>
        </p:nvSpPr>
        <p:spPr>
          <a:xfrm>
            <a:off x="1814319" y="4469288"/>
            <a:ext cx="1440658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ea typeface="Gungsuh" panose="02030600000101010101" pitchFamily="18" charset="-127"/>
              </a:rPr>
              <a:t>교육청 모의고사</a:t>
            </a:r>
            <a:endParaRPr kumimoji="1" lang="x-none" altLang="en-US" sz="1333" dirty="0">
              <a:ea typeface="Gungsuh" panose="02030600000101010101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7D42608-2EF1-7D46-AD70-701FDC35EA33}"/>
              </a:ext>
            </a:extLst>
          </p:cNvPr>
          <p:cNvSpPr/>
          <p:nvPr/>
        </p:nvSpPr>
        <p:spPr>
          <a:xfrm>
            <a:off x="1814319" y="5514127"/>
            <a:ext cx="1440658" cy="406400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33" dirty="0">
                <a:ea typeface="Gungsuh" panose="02030600000101010101" pitchFamily="18" charset="-127"/>
              </a:rPr>
              <a:t>사설 모의고사</a:t>
            </a:r>
            <a:endParaRPr kumimoji="1" lang="x-none" altLang="en-US" sz="1333" dirty="0"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1330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3FE75B69-F9F5-B74E-AF49-389019730E10}"/>
              </a:ext>
            </a:extLst>
          </p:cNvPr>
          <p:cNvCxnSpPr/>
          <p:nvPr/>
        </p:nvCxnSpPr>
        <p:spPr>
          <a:xfrm>
            <a:off x="5938463" y="1376737"/>
            <a:ext cx="0" cy="452062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53A7BE2-5D3A-434A-83C0-7E51C7E2AE3D}"/>
              </a:ext>
            </a:extLst>
          </p:cNvPr>
          <p:cNvSpPr txBox="1"/>
          <p:nvPr/>
        </p:nvSpPr>
        <p:spPr>
          <a:xfrm>
            <a:off x="6421351" y="1993186"/>
            <a:ext cx="1818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dirty="0"/>
              <a:t>Randomly Split</a:t>
            </a:r>
            <a:endParaRPr kumimoji="1" lang="x-none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E77C02-830F-2349-A579-E6F6787E130D}"/>
              </a:ext>
            </a:extLst>
          </p:cNvPr>
          <p:cNvSpPr txBox="1"/>
          <p:nvPr/>
        </p:nvSpPr>
        <p:spPr>
          <a:xfrm>
            <a:off x="717479" y="1993186"/>
            <a:ext cx="1818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x-none" dirty="0"/>
              <a:t>Time-Series</a:t>
            </a:r>
            <a:endParaRPr kumimoji="1" lang="x-none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1A0755F-A3A6-0346-8551-1F1BE0514FEB}"/>
              </a:ext>
            </a:extLst>
          </p:cNvPr>
          <p:cNvSpPr/>
          <p:nvPr/>
        </p:nvSpPr>
        <p:spPr>
          <a:xfrm>
            <a:off x="6256963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F470670-EE80-C146-9E2A-9097516F804D}"/>
              </a:ext>
            </a:extLst>
          </p:cNvPr>
          <p:cNvSpPr/>
          <p:nvPr/>
        </p:nvSpPr>
        <p:spPr>
          <a:xfrm>
            <a:off x="965774" y="2486346"/>
            <a:ext cx="2907584" cy="15899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x-none" dirty="0"/>
              <a:t>Train</a:t>
            </a:r>
            <a:endParaRPr kumimoji="1" lang="x-none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663A6C-3452-6940-8E52-E13F79553776}"/>
              </a:ext>
            </a:extLst>
          </p:cNvPr>
          <p:cNvSpPr/>
          <p:nvPr/>
        </p:nvSpPr>
        <p:spPr>
          <a:xfrm>
            <a:off x="4005212" y="2486346"/>
            <a:ext cx="1470915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x-none" dirty="0"/>
              <a:t>Test</a:t>
            </a:r>
            <a:endParaRPr kumimoji="1" lang="x-none" altLang="en-US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7766BCE7-D625-6544-BFAB-072B81EBE31A}"/>
              </a:ext>
            </a:extLst>
          </p:cNvPr>
          <p:cNvCxnSpPr>
            <a:cxnSpLocks/>
          </p:cNvCxnSpPr>
          <p:nvPr/>
        </p:nvCxnSpPr>
        <p:spPr>
          <a:xfrm>
            <a:off x="965774" y="4243227"/>
            <a:ext cx="42329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FD28D34-3C15-D045-9718-9DC2FAAB98AF}"/>
              </a:ext>
            </a:extLst>
          </p:cNvPr>
          <p:cNvSpPr txBox="1"/>
          <p:nvPr/>
        </p:nvSpPr>
        <p:spPr>
          <a:xfrm>
            <a:off x="5229549" y="4058561"/>
            <a:ext cx="719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Time</a:t>
            </a:r>
            <a:endParaRPr kumimoji="1" lang="x-none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58C5E8E-9FF7-8749-9FCD-AAD0810E16EE}"/>
              </a:ext>
            </a:extLst>
          </p:cNvPr>
          <p:cNvSpPr/>
          <p:nvPr/>
        </p:nvSpPr>
        <p:spPr>
          <a:xfrm>
            <a:off x="6409363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60A9552-2586-A844-B470-CB66395AFE91}"/>
              </a:ext>
            </a:extLst>
          </p:cNvPr>
          <p:cNvSpPr/>
          <p:nvPr/>
        </p:nvSpPr>
        <p:spPr>
          <a:xfrm>
            <a:off x="6573751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9CC6F4B-D58C-5A45-98B2-A7BAF2629892}"/>
              </a:ext>
            </a:extLst>
          </p:cNvPr>
          <p:cNvSpPr/>
          <p:nvPr/>
        </p:nvSpPr>
        <p:spPr>
          <a:xfrm>
            <a:off x="6726151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D757EC-9816-574F-8041-9A2F8245E790}"/>
              </a:ext>
            </a:extLst>
          </p:cNvPr>
          <p:cNvSpPr/>
          <p:nvPr/>
        </p:nvSpPr>
        <p:spPr>
          <a:xfrm>
            <a:off x="6878551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DCC2BAC-048F-444E-90F2-C0A78C601DDE}"/>
              </a:ext>
            </a:extLst>
          </p:cNvPr>
          <p:cNvSpPr/>
          <p:nvPr/>
        </p:nvSpPr>
        <p:spPr>
          <a:xfrm>
            <a:off x="7030951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17C2E6A-9FBB-794A-9C64-8839E7EDC90C}"/>
              </a:ext>
            </a:extLst>
          </p:cNvPr>
          <p:cNvSpPr/>
          <p:nvPr/>
        </p:nvSpPr>
        <p:spPr>
          <a:xfrm>
            <a:off x="7183351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3DF1499-6D49-FE4B-B07D-D83E9E3F0A6F}"/>
              </a:ext>
            </a:extLst>
          </p:cNvPr>
          <p:cNvSpPr/>
          <p:nvPr/>
        </p:nvSpPr>
        <p:spPr>
          <a:xfrm>
            <a:off x="7335751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01BA468-008C-F94B-95C2-0C23572DB5C7}"/>
              </a:ext>
            </a:extLst>
          </p:cNvPr>
          <p:cNvSpPr/>
          <p:nvPr/>
        </p:nvSpPr>
        <p:spPr>
          <a:xfrm>
            <a:off x="7488151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0EEA983-860D-E140-B8D8-AF5CA4799767}"/>
              </a:ext>
            </a:extLst>
          </p:cNvPr>
          <p:cNvSpPr/>
          <p:nvPr/>
        </p:nvSpPr>
        <p:spPr>
          <a:xfrm>
            <a:off x="7640551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0316828-237C-824A-9851-21B54CF4AFE4}"/>
              </a:ext>
            </a:extLst>
          </p:cNvPr>
          <p:cNvSpPr/>
          <p:nvPr/>
        </p:nvSpPr>
        <p:spPr>
          <a:xfrm>
            <a:off x="7792951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9C88612-AC36-194F-87FB-BC83ED6BAE10}"/>
              </a:ext>
            </a:extLst>
          </p:cNvPr>
          <p:cNvSpPr/>
          <p:nvPr/>
        </p:nvSpPr>
        <p:spPr>
          <a:xfrm>
            <a:off x="7945351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0B5EABA-9B0E-EE43-BD31-97EAF81AB709}"/>
              </a:ext>
            </a:extLst>
          </p:cNvPr>
          <p:cNvSpPr/>
          <p:nvPr/>
        </p:nvSpPr>
        <p:spPr>
          <a:xfrm>
            <a:off x="8097751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1CA9899-A72B-0340-9A8F-8C7A2DB0685E}"/>
              </a:ext>
            </a:extLst>
          </p:cNvPr>
          <p:cNvSpPr/>
          <p:nvPr/>
        </p:nvSpPr>
        <p:spPr>
          <a:xfrm>
            <a:off x="8250151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98A4183-52D0-B14A-AFC0-F57561AEB242}"/>
              </a:ext>
            </a:extLst>
          </p:cNvPr>
          <p:cNvSpPr/>
          <p:nvPr/>
        </p:nvSpPr>
        <p:spPr>
          <a:xfrm>
            <a:off x="8402551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DA9D8DA-711C-0246-BE56-DBB435C230B7}"/>
              </a:ext>
            </a:extLst>
          </p:cNvPr>
          <p:cNvSpPr/>
          <p:nvPr/>
        </p:nvSpPr>
        <p:spPr>
          <a:xfrm>
            <a:off x="8554951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8BF43EB-4DC9-7849-9B08-C76E41D72221}"/>
              </a:ext>
            </a:extLst>
          </p:cNvPr>
          <p:cNvSpPr/>
          <p:nvPr/>
        </p:nvSpPr>
        <p:spPr>
          <a:xfrm>
            <a:off x="8707351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FF8AC56-5BAD-D54B-938A-A14EB7531BE2}"/>
              </a:ext>
            </a:extLst>
          </p:cNvPr>
          <p:cNvSpPr/>
          <p:nvPr/>
        </p:nvSpPr>
        <p:spPr>
          <a:xfrm>
            <a:off x="8859751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E48C24D-7D24-EF4E-A87E-247A39D2FA5A}"/>
              </a:ext>
            </a:extLst>
          </p:cNvPr>
          <p:cNvSpPr/>
          <p:nvPr/>
        </p:nvSpPr>
        <p:spPr>
          <a:xfrm>
            <a:off x="9012151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334239C-33D8-F848-AABA-9DA3F3BABD09}"/>
              </a:ext>
            </a:extLst>
          </p:cNvPr>
          <p:cNvSpPr/>
          <p:nvPr/>
        </p:nvSpPr>
        <p:spPr>
          <a:xfrm>
            <a:off x="9164551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5CA5EBE-C261-DC4F-A591-1F377CA60E39}"/>
              </a:ext>
            </a:extLst>
          </p:cNvPr>
          <p:cNvSpPr/>
          <p:nvPr/>
        </p:nvSpPr>
        <p:spPr>
          <a:xfrm>
            <a:off x="9316951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065581B-825E-BD45-9A7D-86566DDEDA85}"/>
              </a:ext>
            </a:extLst>
          </p:cNvPr>
          <p:cNvSpPr/>
          <p:nvPr/>
        </p:nvSpPr>
        <p:spPr>
          <a:xfrm>
            <a:off x="9469351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D011252-EA6F-744C-8740-22376D1F036C}"/>
              </a:ext>
            </a:extLst>
          </p:cNvPr>
          <p:cNvSpPr/>
          <p:nvPr/>
        </p:nvSpPr>
        <p:spPr>
          <a:xfrm>
            <a:off x="9621751" y="2505185"/>
            <a:ext cx="113016" cy="15899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2404E72-67F3-4341-A4F8-6C6BA24D5AC8}"/>
              </a:ext>
            </a:extLst>
          </p:cNvPr>
          <p:cNvSpPr/>
          <p:nvPr/>
        </p:nvSpPr>
        <p:spPr>
          <a:xfrm>
            <a:off x="9774151" y="2505185"/>
            <a:ext cx="113016" cy="15899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F28F5EAA-C167-A643-B1D0-52DA7829B4CF}"/>
              </a:ext>
            </a:extLst>
          </p:cNvPr>
          <p:cNvCxnSpPr>
            <a:cxnSpLocks/>
          </p:cNvCxnSpPr>
          <p:nvPr/>
        </p:nvCxnSpPr>
        <p:spPr>
          <a:xfrm>
            <a:off x="6094292" y="4242958"/>
            <a:ext cx="3881915" cy="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5292344-989F-FD41-A7B0-3E390D47AADF}"/>
              </a:ext>
            </a:extLst>
          </p:cNvPr>
          <p:cNvSpPr txBox="1"/>
          <p:nvPr/>
        </p:nvSpPr>
        <p:spPr>
          <a:xfrm>
            <a:off x="10121762" y="4066267"/>
            <a:ext cx="719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Time</a:t>
            </a:r>
            <a:endParaRPr kumimoji="1" lang="x-none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21E128-03F3-D54A-B3C6-39B92D70CA4E}"/>
              </a:ext>
            </a:extLst>
          </p:cNvPr>
          <p:cNvSpPr txBox="1"/>
          <p:nvPr/>
        </p:nvSpPr>
        <p:spPr>
          <a:xfrm>
            <a:off x="718825" y="514843"/>
            <a:ext cx="279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Gungsuh" panose="02030600000101010101" pitchFamily="18" charset="-127"/>
                <a:ea typeface="Gungsuh" panose="02030600000101010101" pitchFamily="18" charset="-127"/>
              </a:rPr>
              <a:t>Validation</a:t>
            </a:r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dirty="0">
                <a:latin typeface="Gungsuh" panose="02030600000101010101" pitchFamily="18" charset="-127"/>
                <a:ea typeface="Gungsuh" panose="02030600000101010101" pitchFamily="18" charset="-127"/>
              </a:rPr>
              <a:t>Strategy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46" name="직선 연결선[R] 45">
            <a:extLst>
              <a:ext uri="{FF2B5EF4-FFF2-40B4-BE49-F238E27FC236}">
                <a16:creationId xmlns:a16="http://schemas.microsoft.com/office/drawing/2014/main" id="{C934D8BC-DDD7-824A-8ADA-D0684930DFDE}"/>
              </a:ext>
            </a:extLst>
          </p:cNvPr>
          <p:cNvCxnSpPr/>
          <p:nvPr/>
        </p:nvCxnSpPr>
        <p:spPr>
          <a:xfrm>
            <a:off x="635285" y="10359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342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D72B15D-1980-DD41-A25B-4B187311048E}"/>
              </a:ext>
            </a:extLst>
          </p:cNvPr>
          <p:cNvSpPr txBox="1"/>
          <p:nvPr/>
        </p:nvSpPr>
        <p:spPr>
          <a:xfrm>
            <a:off x="2544565" y="1760984"/>
            <a:ext cx="130995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 err="1">
                <a:latin typeface="Gungsuh" panose="02030600000101010101" pitchFamily="18" charset="-127"/>
                <a:ea typeface="Gungsuh" panose="02030600000101010101" pitchFamily="18" charset="-127"/>
              </a:rPr>
              <a:t>KFold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20C9FB-5DED-A34B-9FAC-35E92454160E}"/>
              </a:ext>
            </a:extLst>
          </p:cNvPr>
          <p:cNvSpPr txBox="1"/>
          <p:nvPr/>
        </p:nvSpPr>
        <p:spPr>
          <a:xfrm>
            <a:off x="7965898" y="1760984"/>
            <a:ext cx="183564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>
                <a:latin typeface="Gungsuh" panose="02030600000101010101" pitchFamily="18" charset="-127"/>
                <a:ea typeface="Gungsuh" panose="02030600000101010101" pitchFamily="18" charset="-127"/>
              </a:rPr>
              <a:t>Stratified</a:t>
            </a:r>
            <a:r>
              <a:rPr kumimoji="1" lang="ko-KR" altLang="en-US" sz="1300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sz="1300" dirty="0" err="1">
                <a:latin typeface="Gungsuh" panose="02030600000101010101" pitchFamily="18" charset="-127"/>
                <a:ea typeface="Gungsuh" panose="02030600000101010101" pitchFamily="18" charset="-127"/>
              </a:rPr>
              <a:t>KFold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CD7CA6-FB6F-604E-81B3-5FF153D1089D}"/>
              </a:ext>
            </a:extLst>
          </p:cNvPr>
          <p:cNvSpPr txBox="1"/>
          <p:nvPr/>
        </p:nvSpPr>
        <p:spPr>
          <a:xfrm>
            <a:off x="718825" y="514843"/>
            <a:ext cx="279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Gungsuh" panose="02030600000101010101" pitchFamily="18" charset="-127"/>
                <a:ea typeface="Gungsuh" panose="02030600000101010101" pitchFamily="18" charset="-127"/>
              </a:rPr>
              <a:t>Validation</a:t>
            </a:r>
            <a:r>
              <a:rPr kumimoji="1" lang="ko-KR" altLang="en-US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kumimoji="1" lang="en-US" altLang="ko-KR" dirty="0">
                <a:latin typeface="Gungsuh" panose="02030600000101010101" pitchFamily="18" charset="-127"/>
                <a:ea typeface="Gungsuh" panose="02030600000101010101" pitchFamily="18" charset="-127"/>
              </a:rPr>
              <a:t>Strategy</a:t>
            </a:r>
            <a:endParaRPr kumimoji="1" lang="x-none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153B4580-44EE-D64B-A55B-46C469C66913}"/>
              </a:ext>
            </a:extLst>
          </p:cNvPr>
          <p:cNvCxnSpPr/>
          <p:nvPr/>
        </p:nvCxnSpPr>
        <p:spPr>
          <a:xfrm>
            <a:off x="635285" y="1035978"/>
            <a:ext cx="8537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CF98FF4-5CCC-384D-9F60-EF84CF3A5974}"/>
              </a:ext>
            </a:extLst>
          </p:cNvPr>
          <p:cNvSpPr txBox="1"/>
          <p:nvPr/>
        </p:nvSpPr>
        <p:spPr>
          <a:xfrm>
            <a:off x="3358794" y="601097"/>
            <a:ext cx="345297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dirty="0"/>
              <a:t>-</a:t>
            </a:r>
            <a:r>
              <a:rPr kumimoji="1" lang="ko-KR" altLang="en-US" sz="1300" dirty="0"/>
              <a:t> </a:t>
            </a:r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Randomly Split [ </a:t>
            </a:r>
            <a:r>
              <a:rPr kumimoji="1" lang="en-US" altLang="x-none" sz="1300" dirty="0" err="1">
                <a:latin typeface="Gungsuh" panose="02030600000101010101" pitchFamily="18" charset="-127"/>
                <a:ea typeface="Gungsuh" panose="02030600000101010101" pitchFamily="18" charset="-127"/>
              </a:rPr>
              <a:t>Kfold</a:t>
            </a:r>
            <a:r>
              <a:rPr kumimoji="1" lang="en-US" altLang="x-none" sz="1300" dirty="0">
                <a:latin typeface="Gungsuh" panose="02030600000101010101" pitchFamily="18" charset="-127"/>
                <a:ea typeface="Gungsuh" panose="02030600000101010101" pitchFamily="18" charset="-127"/>
              </a:rPr>
              <a:t> ]</a:t>
            </a:r>
            <a:endParaRPr kumimoji="1" lang="x-none" altLang="en-US" sz="13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ACCAD23-4B06-F34C-B20C-2A6A63E8B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8069" y="2441953"/>
            <a:ext cx="4171308" cy="27875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F03D3F0-E7E7-3A48-8E5D-717696474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54" y="2441941"/>
            <a:ext cx="4171308" cy="2787587"/>
          </a:xfrm>
          <a:prstGeom prst="rect">
            <a:avLst/>
          </a:prstGeom>
        </p:spPr>
      </p:pic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8BF67B56-B8F1-A94B-9069-69ACE8DE7517}"/>
              </a:ext>
            </a:extLst>
          </p:cNvPr>
          <p:cNvCxnSpPr/>
          <p:nvPr/>
        </p:nvCxnSpPr>
        <p:spPr>
          <a:xfrm>
            <a:off x="5804899" y="1483172"/>
            <a:ext cx="0" cy="452062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47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522</Words>
  <Application>Microsoft Office PowerPoint</Application>
  <PresentationFormat>와이드스크린</PresentationFormat>
  <Paragraphs>261</Paragraphs>
  <Slides>18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Gungsuh</vt:lpstr>
      <vt:lpstr>맑은 고딕</vt:lpstr>
      <vt:lpstr>Arial</vt:lpstr>
      <vt:lpstr>Office 테마</vt:lpstr>
      <vt:lpstr>진동데이터 활용 충돌체 탐지 AI 경진대회 데이콘 스쿨 1주차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진동데이터 활용 충돌체 탐지 AI 경진대회 데이콘 스쿨 1주차</dc:title>
  <dc:creator>박기찬[ 학부졸업 / 통계학과 ]</dc:creator>
  <cp:lastModifiedBy>박기찬[ 학부졸업 / 통계학과 ]</cp:lastModifiedBy>
  <cp:revision>37</cp:revision>
  <dcterms:created xsi:type="dcterms:W3CDTF">2020-11-03T06:14:15Z</dcterms:created>
  <dcterms:modified xsi:type="dcterms:W3CDTF">2020-11-03T08:53:52Z</dcterms:modified>
</cp:coreProperties>
</file>

<file path=docProps/thumbnail.jpeg>
</file>